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vml" ContentType="application/vnd.openxmlformats-officedocument.vmlDrawing"/>
  <Default Extension="gif" ContentType="image/gif"/>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notesSlides/notesSlide17.xml" ContentType="application/vnd.openxmlformats-officedocument.presentationml.notesSlide+xml"/>
  <Override PartName="/ppt/charts/chart2.xml" ContentType="application/vnd.openxmlformats-officedocument.drawingml.chart+xml"/>
  <Override PartName="/ppt/notesSlides/notesSlide18.xml" ContentType="application/vnd.openxmlformats-officedocument.presentationml.notesSlide+xml"/>
  <Override PartName="/ppt/charts/chart3.xml" ContentType="application/vnd.openxmlformats-officedocument.drawingml.chart+xml"/>
  <Override PartName="/ppt/notesSlides/notesSlide19.xml" ContentType="application/vnd.openxmlformats-officedocument.presentationml.notesSlide+xml"/>
  <Override PartName="/ppt/charts/chart4.xml" ContentType="application/vnd.openxmlformats-officedocument.drawingml.chart+xml"/>
  <Override PartName="/ppt/drawings/drawing2.xml" ContentType="application/vnd.openxmlformats-officedocument.drawingml.chartshapes+xml"/>
  <Override PartName="/ppt/notesSlides/notesSlide20.xml" ContentType="application/vnd.openxmlformats-officedocument.presentationml.notesSlide+xml"/>
  <Override PartName="/ppt/charts/chart5.xml" ContentType="application/vnd.openxmlformats-officedocument.drawingml.chart+xml"/>
  <Override PartName="/ppt/drawings/drawing3.xml" ContentType="application/vnd.openxmlformats-officedocument.drawingml.chartshapes+xml"/>
  <Override PartName="/ppt/charts/chart6.xml" ContentType="application/vnd.openxmlformats-officedocument.drawingml.chart+xml"/>
  <Override PartName="/ppt/drawings/drawing4.xml" ContentType="application/vnd.openxmlformats-officedocument.drawingml.chartshapes+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24"/>
  </p:notesMasterIdLst>
  <p:handoutMasterIdLst>
    <p:handoutMasterId r:id="rId25"/>
  </p:handoutMasterIdLst>
  <p:sldIdLst>
    <p:sldId id="256" r:id="rId2"/>
    <p:sldId id="351" r:id="rId3"/>
    <p:sldId id="307" r:id="rId4"/>
    <p:sldId id="320" r:id="rId5"/>
    <p:sldId id="321" r:id="rId6"/>
    <p:sldId id="326" r:id="rId7"/>
    <p:sldId id="339" r:id="rId8"/>
    <p:sldId id="352" r:id="rId9"/>
    <p:sldId id="338" r:id="rId10"/>
    <p:sldId id="340" r:id="rId11"/>
    <p:sldId id="341" r:id="rId12"/>
    <p:sldId id="342" r:id="rId13"/>
    <p:sldId id="343" r:id="rId14"/>
    <p:sldId id="344" r:id="rId15"/>
    <p:sldId id="345" r:id="rId16"/>
    <p:sldId id="354" r:id="rId17"/>
    <p:sldId id="353" r:id="rId18"/>
    <p:sldId id="355" r:id="rId19"/>
    <p:sldId id="333" r:id="rId20"/>
    <p:sldId id="331" r:id="rId21"/>
    <p:sldId id="349" r:id="rId22"/>
    <p:sldId id="337" r:id="rId23"/>
  </p:sldIdLst>
  <p:sldSz cx="9144000" cy="6858000" type="screen4x3"/>
  <p:notesSz cx="7010400" cy="9296400"/>
  <p:defaultTextStyle>
    <a:defPPr>
      <a:defRPr lang="en-US"/>
    </a:defPPr>
    <a:lvl1pPr algn="l" rtl="0" eaLnBrk="0" fontAlgn="base" hangingPunct="0">
      <a:spcBef>
        <a:spcPct val="0"/>
      </a:spcBef>
      <a:spcAft>
        <a:spcPct val="0"/>
      </a:spcAft>
      <a:defRPr sz="2400" kern="1200">
        <a:solidFill>
          <a:schemeClr val="tx1"/>
        </a:solidFill>
        <a:latin typeface="Times" charset="0"/>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914400" rtl="0" eaLnBrk="1" latinLnBrk="0" hangingPunct="1">
      <a:defRPr sz="2400" kern="1200">
        <a:solidFill>
          <a:schemeClr val="tx1"/>
        </a:solidFill>
        <a:latin typeface="Times" charset="0"/>
        <a:ea typeface="+mn-ea"/>
        <a:cs typeface="+mn-cs"/>
      </a:defRPr>
    </a:lvl6pPr>
    <a:lvl7pPr marL="2743200" algn="l" defTabSz="914400" rtl="0" eaLnBrk="1" latinLnBrk="0" hangingPunct="1">
      <a:defRPr sz="2400" kern="1200">
        <a:solidFill>
          <a:schemeClr val="tx1"/>
        </a:solidFill>
        <a:latin typeface="Times" charset="0"/>
        <a:ea typeface="+mn-ea"/>
        <a:cs typeface="+mn-cs"/>
      </a:defRPr>
    </a:lvl7pPr>
    <a:lvl8pPr marL="3200400" algn="l" defTabSz="914400" rtl="0" eaLnBrk="1" latinLnBrk="0" hangingPunct="1">
      <a:defRPr sz="2400" kern="1200">
        <a:solidFill>
          <a:schemeClr val="tx1"/>
        </a:solidFill>
        <a:latin typeface="Times" charset="0"/>
        <a:ea typeface="+mn-ea"/>
        <a:cs typeface="+mn-cs"/>
      </a:defRPr>
    </a:lvl8pPr>
    <a:lvl9pPr marL="3657600" algn="l" defTabSz="914400" rtl="0" eaLnBrk="1" latinLnBrk="0" hangingPunct="1">
      <a:defRPr sz="2400" kern="1200">
        <a:solidFill>
          <a:schemeClr val="tx1"/>
        </a:solidFill>
        <a:latin typeface="Times"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Zukerberg, Andrew" initials="ZA" lastIdx="8"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127" autoAdjust="0"/>
    <p:restoredTop sz="89165" autoAdjust="0"/>
  </p:normalViewPr>
  <p:slideViewPr>
    <p:cSldViewPr>
      <p:cViewPr>
        <p:scale>
          <a:sx n="100" d="100"/>
          <a:sy n="100" d="100"/>
        </p:scale>
        <p:origin x="-570" y="61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9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WDCROBFPR04\Groups\Sample%20Surveys\Crime\Conference%20presentations\Security%20Measures%20Conference\t-tests.xlsx" TargetMode="External"/></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oleObject" Target="file:///C:\Users\rachel.hansen\AppData\Local\Microsoft\Windows\Temporary%20Internet%20Files\Content.Outlook\H01O0S01\Indicator%2020_ISCS%202017_SD.xlsx" TargetMode="External"/></Relationships>
</file>

<file path=ppt/charts/_rels/chart5.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oleObject" Target="Book1" TargetMode="External"/></Relationships>
</file>

<file path=ppt/charts/_rels/chart6.xml.rels><?xml version="1.0" encoding="UTF-8" standalone="yes"?>
<Relationships xmlns="http://schemas.openxmlformats.org/package/2006/relationships"><Relationship Id="rId2" Type="http://schemas.openxmlformats.org/officeDocument/2006/relationships/chartUserShapes" Target="../drawings/drawing4.xml"/><Relationship Id="rId1" Type="http://schemas.openxmlformats.org/officeDocument/2006/relationships/oleObject" Target="Book1"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Sheet4!$A$2</c:f>
              <c:strCache>
                <c:ptCount val="1"/>
                <c:pt idx="0">
                  <c:v>Less than 5 percent</c:v>
                </c:pt>
              </c:strCache>
            </c:strRef>
          </c:tx>
          <c:invertIfNegative val="0"/>
          <c:dLbls>
            <c:dLbl>
              <c:idx val="3"/>
              <c:layout/>
              <c:tx>
                <c:rich>
                  <a:bodyPr/>
                  <a:lstStyle/>
                  <a:p>
                    <a:r>
                      <a:rPr lang="en-US" smtClean="0"/>
                      <a:t>23</a:t>
                    </a:r>
                    <a:endParaRPr lang="en-US"/>
                  </a:p>
                </c:rich>
              </c:tx>
              <c:showLegendKey val="0"/>
              <c:showVal val="1"/>
              <c:showCatName val="0"/>
              <c:showSerName val="0"/>
              <c:showPercent val="0"/>
              <c:showBubbleSize val="0"/>
            </c:dLbl>
            <c:showLegendKey val="0"/>
            <c:showVal val="1"/>
            <c:showCatName val="0"/>
            <c:showSerName val="0"/>
            <c:showPercent val="0"/>
            <c:showBubbleSize val="0"/>
            <c:showLeaderLines val="0"/>
          </c:dLbls>
          <c:cat>
            <c:strRef>
              <c:f>Sheet4!$B$1:$F$1</c:f>
              <c:strCache>
                <c:ptCount val="5"/>
                <c:pt idx="0">
                  <c:v>Require visitors to sign in and wear badges</c:v>
                </c:pt>
                <c:pt idx="1">
                  <c:v>Control access to school grounds</c:v>
                </c:pt>
                <c:pt idx="2">
                  <c:v>Use one or more random dog sniffs to check for drugs</c:v>
                </c:pt>
                <c:pt idx="3">
                  <c:v>Perform random sweeps for contraband</c:v>
                </c:pt>
                <c:pt idx="4">
                  <c:v>Random metal detector checks</c:v>
                </c:pt>
              </c:strCache>
            </c:strRef>
          </c:cat>
          <c:val>
            <c:numRef>
              <c:f>Sheet4!$B$2:$F$2</c:f>
              <c:numCache>
                <c:formatCode>General</c:formatCode>
                <c:ptCount val="5"/>
                <c:pt idx="0">
                  <c:v>86</c:v>
                </c:pt>
                <c:pt idx="1">
                  <c:v>35</c:v>
                </c:pt>
                <c:pt idx="2">
                  <c:v>37</c:v>
                </c:pt>
                <c:pt idx="3">
                  <c:v>22.6</c:v>
                </c:pt>
              </c:numCache>
            </c:numRef>
          </c:val>
        </c:ser>
        <c:ser>
          <c:idx val="1"/>
          <c:order val="1"/>
          <c:tx>
            <c:strRef>
              <c:f>Sheet4!$A$3</c:f>
              <c:strCache>
                <c:ptCount val="1"/>
                <c:pt idx="0">
                  <c:v>5 to less than 20 percent</c:v>
                </c:pt>
              </c:strCache>
            </c:strRef>
          </c:tx>
          <c:invertIfNegative val="0"/>
          <c:dLbls>
            <c:dLbl>
              <c:idx val="1"/>
              <c:layout/>
              <c:tx>
                <c:rich>
                  <a:bodyPr/>
                  <a:lstStyle/>
                  <a:p>
                    <a:r>
                      <a:rPr lang="en-US" smtClean="0"/>
                      <a:t>35</a:t>
                    </a:r>
                    <a:endParaRPr lang="en-US"/>
                  </a:p>
                </c:rich>
              </c:tx>
              <c:showLegendKey val="0"/>
              <c:showVal val="1"/>
              <c:showCatName val="0"/>
              <c:showSerName val="0"/>
              <c:showPercent val="0"/>
              <c:showBubbleSize val="0"/>
            </c:dLbl>
            <c:dLbl>
              <c:idx val="2"/>
              <c:layout/>
              <c:tx>
                <c:rich>
                  <a:bodyPr/>
                  <a:lstStyle/>
                  <a:p>
                    <a:r>
                      <a:rPr lang="en-US" smtClean="0"/>
                      <a:t>33</a:t>
                    </a:r>
                    <a:endParaRPr lang="en-US"/>
                  </a:p>
                </c:rich>
              </c:tx>
              <c:showLegendKey val="0"/>
              <c:showVal val="1"/>
              <c:showCatName val="0"/>
              <c:showSerName val="0"/>
              <c:showPercent val="0"/>
              <c:showBubbleSize val="0"/>
            </c:dLbl>
            <c:dLbl>
              <c:idx val="3"/>
              <c:layout/>
              <c:tx>
                <c:rich>
                  <a:bodyPr/>
                  <a:lstStyle/>
                  <a:p>
                    <a:r>
                      <a:rPr lang="en-US" smtClean="0"/>
                      <a:t>11</a:t>
                    </a:r>
                    <a:endParaRPr lang="en-US"/>
                  </a:p>
                </c:rich>
              </c:tx>
              <c:showLegendKey val="0"/>
              <c:showVal val="1"/>
              <c:showCatName val="0"/>
              <c:showSerName val="0"/>
              <c:showPercent val="0"/>
              <c:showBubbleSize val="0"/>
            </c:dLbl>
            <c:dLbl>
              <c:idx val="4"/>
              <c:layout/>
              <c:tx>
                <c:rich>
                  <a:bodyPr/>
                  <a:lstStyle/>
                  <a:p>
                    <a:r>
                      <a:rPr lang="en-US" smtClean="0"/>
                      <a:t>1</a:t>
                    </a:r>
                    <a:endParaRPr lang="en-US"/>
                  </a:p>
                </c:rich>
              </c:tx>
              <c:showLegendKey val="0"/>
              <c:showVal val="1"/>
              <c:showCatName val="0"/>
              <c:showSerName val="0"/>
              <c:showPercent val="0"/>
              <c:showBubbleSize val="0"/>
            </c:dLbl>
            <c:showLegendKey val="0"/>
            <c:showVal val="1"/>
            <c:showCatName val="0"/>
            <c:showSerName val="0"/>
            <c:showPercent val="0"/>
            <c:showBubbleSize val="0"/>
            <c:showLeaderLines val="0"/>
          </c:dLbls>
          <c:cat>
            <c:strRef>
              <c:f>Sheet4!$B$1:$F$1</c:f>
              <c:strCache>
                <c:ptCount val="5"/>
                <c:pt idx="0">
                  <c:v>Require visitors to sign in and wear badges</c:v>
                </c:pt>
                <c:pt idx="1">
                  <c:v>Control access to school grounds</c:v>
                </c:pt>
                <c:pt idx="2">
                  <c:v>Use one or more random dog sniffs to check for drugs</c:v>
                </c:pt>
                <c:pt idx="3">
                  <c:v>Perform random sweeps for contraband</c:v>
                </c:pt>
                <c:pt idx="4">
                  <c:v>Random metal detector checks</c:v>
                </c:pt>
              </c:strCache>
            </c:strRef>
          </c:cat>
          <c:val>
            <c:numRef>
              <c:f>Sheet4!$B$3:$F$3</c:f>
              <c:numCache>
                <c:formatCode>General</c:formatCode>
                <c:ptCount val="5"/>
                <c:pt idx="0">
                  <c:v>91</c:v>
                </c:pt>
                <c:pt idx="1">
                  <c:v>34.5</c:v>
                </c:pt>
                <c:pt idx="2">
                  <c:v>32.6</c:v>
                </c:pt>
                <c:pt idx="3">
                  <c:v>11.4</c:v>
                </c:pt>
                <c:pt idx="4">
                  <c:v>1.1000000000000001</c:v>
                </c:pt>
              </c:numCache>
            </c:numRef>
          </c:val>
        </c:ser>
        <c:ser>
          <c:idx val="2"/>
          <c:order val="2"/>
          <c:tx>
            <c:strRef>
              <c:f>Sheet4!$A$4</c:f>
              <c:strCache>
                <c:ptCount val="1"/>
                <c:pt idx="0">
                  <c:v>20 to less than 50 percent</c:v>
                </c:pt>
              </c:strCache>
            </c:strRef>
          </c:tx>
          <c:spPr>
            <a:solidFill>
              <a:schemeClr val="bg2">
                <a:lumMod val="60000"/>
                <a:lumOff val="40000"/>
              </a:schemeClr>
            </a:solidFill>
          </c:spPr>
          <c:invertIfNegative val="0"/>
          <c:dLbls>
            <c:dLbl>
              <c:idx val="0"/>
              <c:layout/>
              <c:tx>
                <c:rich>
                  <a:bodyPr/>
                  <a:lstStyle/>
                  <a:p>
                    <a:r>
                      <a:rPr lang="en-US" smtClean="0"/>
                      <a:t>96</a:t>
                    </a:r>
                    <a:endParaRPr lang="en-US"/>
                  </a:p>
                </c:rich>
              </c:tx>
              <c:showLegendKey val="0"/>
              <c:showVal val="1"/>
              <c:showCatName val="0"/>
              <c:showSerName val="0"/>
              <c:showPercent val="0"/>
              <c:showBubbleSize val="0"/>
            </c:dLbl>
            <c:dLbl>
              <c:idx val="1"/>
              <c:layout/>
              <c:tx>
                <c:rich>
                  <a:bodyPr/>
                  <a:lstStyle/>
                  <a:p>
                    <a:r>
                      <a:rPr lang="en-US" smtClean="0"/>
                      <a:t>45</a:t>
                    </a:r>
                    <a:endParaRPr lang="en-US"/>
                  </a:p>
                </c:rich>
              </c:tx>
              <c:showLegendKey val="0"/>
              <c:showVal val="1"/>
              <c:showCatName val="0"/>
              <c:showSerName val="0"/>
              <c:showPercent val="0"/>
              <c:showBubbleSize val="0"/>
            </c:dLbl>
            <c:dLbl>
              <c:idx val="2"/>
              <c:layout/>
              <c:tx>
                <c:rich>
                  <a:bodyPr/>
                  <a:lstStyle/>
                  <a:p>
                    <a:r>
                      <a:rPr lang="en-US" smtClean="0"/>
                      <a:t>24</a:t>
                    </a:r>
                    <a:endParaRPr lang="en-US"/>
                  </a:p>
                </c:rich>
              </c:tx>
              <c:showLegendKey val="0"/>
              <c:showVal val="1"/>
              <c:showCatName val="0"/>
              <c:showSerName val="0"/>
              <c:showPercent val="0"/>
              <c:showBubbleSize val="0"/>
            </c:dLbl>
            <c:dLbl>
              <c:idx val="3"/>
              <c:layout/>
              <c:tx>
                <c:rich>
                  <a:bodyPr/>
                  <a:lstStyle/>
                  <a:p>
                    <a:r>
                      <a:rPr lang="en-US" smtClean="0"/>
                      <a:t>9</a:t>
                    </a:r>
                    <a:endParaRPr lang="en-US"/>
                  </a:p>
                </c:rich>
              </c:tx>
              <c:showLegendKey val="0"/>
              <c:showVal val="1"/>
              <c:showCatName val="0"/>
              <c:showSerName val="0"/>
              <c:showPercent val="0"/>
              <c:showBubbleSize val="0"/>
            </c:dLbl>
            <c:dLbl>
              <c:idx val="4"/>
              <c:layout/>
              <c:tx>
                <c:rich>
                  <a:bodyPr/>
                  <a:lstStyle/>
                  <a:p>
                    <a:r>
                      <a:rPr lang="en-US" smtClean="0"/>
                      <a:t>3</a:t>
                    </a:r>
                    <a:endParaRPr lang="en-US"/>
                  </a:p>
                </c:rich>
              </c:tx>
              <c:showLegendKey val="0"/>
              <c:showVal val="1"/>
              <c:showCatName val="0"/>
              <c:showSerName val="0"/>
              <c:showPercent val="0"/>
              <c:showBubbleSize val="0"/>
            </c:dLbl>
            <c:showLegendKey val="0"/>
            <c:showVal val="1"/>
            <c:showCatName val="0"/>
            <c:showSerName val="0"/>
            <c:showPercent val="0"/>
            <c:showBubbleSize val="0"/>
            <c:showLeaderLines val="0"/>
          </c:dLbls>
          <c:cat>
            <c:strRef>
              <c:f>Sheet4!$B$1:$F$1</c:f>
              <c:strCache>
                <c:ptCount val="5"/>
                <c:pt idx="0">
                  <c:v>Require visitors to sign in and wear badges</c:v>
                </c:pt>
                <c:pt idx="1">
                  <c:v>Control access to school grounds</c:v>
                </c:pt>
                <c:pt idx="2">
                  <c:v>Use one or more random dog sniffs to check for drugs</c:v>
                </c:pt>
                <c:pt idx="3">
                  <c:v>Perform random sweeps for contraband</c:v>
                </c:pt>
                <c:pt idx="4">
                  <c:v>Random metal detector checks</c:v>
                </c:pt>
              </c:strCache>
            </c:strRef>
          </c:cat>
          <c:val>
            <c:numRef>
              <c:f>Sheet4!$B$4:$F$4</c:f>
              <c:numCache>
                <c:formatCode>General</c:formatCode>
                <c:ptCount val="5"/>
                <c:pt idx="0">
                  <c:v>96.1</c:v>
                </c:pt>
                <c:pt idx="1">
                  <c:v>45.4</c:v>
                </c:pt>
                <c:pt idx="2">
                  <c:v>23.6</c:v>
                </c:pt>
                <c:pt idx="3">
                  <c:v>9.4</c:v>
                </c:pt>
                <c:pt idx="4">
                  <c:v>2.7</c:v>
                </c:pt>
              </c:numCache>
            </c:numRef>
          </c:val>
        </c:ser>
        <c:ser>
          <c:idx val="3"/>
          <c:order val="3"/>
          <c:tx>
            <c:strRef>
              <c:f>Sheet4!$A$5</c:f>
              <c:strCache>
                <c:ptCount val="1"/>
                <c:pt idx="0">
                  <c:v>50 percent or more</c:v>
                </c:pt>
              </c:strCache>
            </c:strRef>
          </c:tx>
          <c:invertIfNegative val="0"/>
          <c:dLbls>
            <c:dLbl>
              <c:idx val="0"/>
              <c:layout/>
              <c:tx>
                <c:rich>
                  <a:bodyPr/>
                  <a:lstStyle/>
                  <a:p>
                    <a:r>
                      <a:rPr lang="en-US" smtClean="0"/>
                      <a:t>95</a:t>
                    </a:r>
                    <a:endParaRPr lang="en-US"/>
                  </a:p>
                </c:rich>
              </c:tx>
              <c:showLegendKey val="0"/>
              <c:showVal val="1"/>
              <c:showCatName val="0"/>
              <c:showSerName val="0"/>
              <c:showPercent val="0"/>
              <c:showBubbleSize val="0"/>
            </c:dLbl>
            <c:dLbl>
              <c:idx val="1"/>
              <c:layout/>
              <c:tx>
                <c:rich>
                  <a:bodyPr/>
                  <a:lstStyle/>
                  <a:p>
                    <a:r>
                      <a:rPr lang="en-US" smtClean="0"/>
                      <a:t>64</a:t>
                    </a:r>
                    <a:endParaRPr lang="en-US"/>
                  </a:p>
                </c:rich>
              </c:tx>
              <c:showLegendKey val="0"/>
              <c:showVal val="1"/>
              <c:showCatName val="0"/>
              <c:showSerName val="0"/>
              <c:showPercent val="0"/>
              <c:showBubbleSize val="0"/>
            </c:dLbl>
            <c:dLbl>
              <c:idx val="2"/>
              <c:layout/>
              <c:tx>
                <c:rich>
                  <a:bodyPr/>
                  <a:lstStyle/>
                  <a:p>
                    <a:r>
                      <a:rPr lang="en-US" smtClean="0"/>
                      <a:t>19</a:t>
                    </a:r>
                    <a:endParaRPr lang="en-US"/>
                  </a:p>
                </c:rich>
              </c:tx>
              <c:showLegendKey val="0"/>
              <c:showVal val="1"/>
              <c:showCatName val="0"/>
              <c:showSerName val="0"/>
              <c:showPercent val="0"/>
              <c:showBubbleSize val="0"/>
            </c:dLbl>
            <c:dLbl>
              <c:idx val="3"/>
              <c:layout/>
              <c:tx>
                <c:rich>
                  <a:bodyPr/>
                  <a:lstStyle/>
                  <a:p>
                    <a:r>
                      <a:rPr lang="en-US" smtClean="0"/>
                      <a:t>12</a:t>
                    </a:r>
                    <a:endParaRPr lang="en-US"/>
                  </a:p>
                </c:rich>
              </c:tx>
              <c:showLegendKey val="0"/>
              <c:showVal val="1"/>
              <c:showCatName val="0"/>
              <c:showSerName val="0"/>
              <c:showPercent val="0"/>
              <c:showBubbleSize val="0"/>
            </c:dLbl>
            <c:dLbl>
              <c:idx val="4"/>
              <c:layout/>
              <c:tx>
                <c:rich>
                  <a:bodyPr/>
                  <a:lstStyle/>
                  <a:p>
                    <a:r>
                      <a:rPr lang="en-US" smtClean="0"/>
                      <a:t>8</a:t>
                    </a:r>
                    <a:endParaRPr lang="en-US"/>
                  </a:p>
                </c:rich>
              </c:tx>
              <c:showLegendKey val="0"/>
              <c:showVal val="1"/>
              <c:showCatName val="0"/>
              <c:showSerName val="0"/>
              <c:showPercent val="0"/>
              <c:showBubbleSize val="0"/>
            </c:dLbl>
            <c:showLegendKey val="0"/>
            <c:showVal val="1"/>
            <c:showCatName val="0"/>
            <c:showSerName val="0"/>
            <c:showPercent val="0"/>
            <c:showBubbleSize val="0"/>
            <c:showLeaderLines val="0"/>
          </c:dLbls>
          <c:cat>
            <c:strRef>
              <c:f>Sheet4!$B$1:$F$1</c:f>
              <c:strCache>
                <c:ptCount val="5"/>
                <c:pt idx="0">
                  <c:v>Require visitors to sign in and wear badges</c:v>
                </c:pt>
                <c:pt idx="1">
                  <c:v>Control access to school grounds</c:v>
                </c:pt>
                <c:pt idx="2">
                  <c:v>Use one or more random dog sniffs to check for drugs</c:v>
                </c:pt>
                <c:pt idx="3">
                  <c:v>Perform random sweeps for contraband</c:v>
                </c:pt>
                <c:pt idx="4">
                  <c:v>Random metal detector checks</c:v>
                </c:pt>
              </c:strCache>
            </c:strRef>
          </c:cat>
          <c:val>
            <c:numRef>
              <c:f>Sheet4!$B$5:$F$5</c:f>
              <c:numCache>
                <c:formatCode>General</c:formatCode>
                <c:ptCount val="5"/>
                <c:pt idx="0">
                  <c:v>94.6</c:v>
                </c:pt>
                <c:pt idx="1">
                  <c:v>64.3</c:v>
                </c:pt>
                <c:pt idx="2">
                  <c:v>18.399999999999999</c:v>
                </c:pt>
                <c:pt idx="3">
                  <c:v>12.1</c:v>
                </c:pt>
                <c:pt idx="4">
                  <c:v>8.3000000000000007</c:v>
                </c:pt>
              </c:numCache>
            </c:numRef>
          </c:val>
        </c:ser>
        <c:dLbls>
          <c:showLegendKey val="0"/>
          <c:showVal val="1"/>
          <c:showCatName val="0"/>
          <c:showSerName val="0"/>
          <c:showPercent val="0"/>
          <c:showBubbleSize val="0"/>
        </c:dLbls>
        <c:gapWidth val="75"/>
        <c:axId val="143647488"/>
        <c:axId val="143649024"/>
      </c:barChart>
      <c:catAx>
        <c:axId val="143647488"/>
        <c:scaling>
          <c:orientation val="minMax"/>
        </c:scaling>
        <c:delete val="0"/>
        <c:axPos val="b"/>
        <c:majorTickMark val="none"/>
        <c:minorTickMark val="none"/>
        <c:tickLblPos val="nextTo"/>
        <c:crossAx val="143649024"/>
        <c:crosses val="autoZero"/>
        <c:auto val="1"/>
        <c:lblAlgn val="ctr"/>
        <c:lblOffset val="100"/>
        <c:noMultiLvlLbl val="0"/>
      </c:catAx>
      <c:valAx>
        <c:axId val="143649024"/>
        <c:scaling>
          <c:orientation val="minMax"/>
          <c:max val="100"/>
        </c:scaling>
        <c:delete val="0"/>
        <c:axPos val="l"/>
        <c:numFmt formatCode="General" sourceLinked="1"/>
        <c:majorTickMark val="none"/>
        <c:minorTickMark val="none"/>
        <c:tickLblPos val="nextTo"/>
        <c:crossAx val="143647488"/>
        <c:crosses val="autoZero"/>
        <c:crossBetween val="between"/>
      </c:valAx>
    </c:plotArea>
    <c:legend>
      <c:legendPos val="b"/>
      <c:layout/>
      <c:overlay val="0"/>
    </c:legend>
    <c:plotVisOnly val="1"/>
    <c:dispBlanksAs val="gap"/>
    <c:showDLblsOverMax val="0"/>
  </c:chart>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Sheet3!$A$2</c:f>
              <c:strCache>
                <c:ptCount val="1"/>
                <c:pt idx="0">
                  <c:v>Less than 5 percent</c:v>
                </c:pt>
              </c:strCache>
            </c:strRef>
          </c:tx>
          <c:invertIfNegative val="0"/>
          <c:dLbls>
            <c:dLbl>
              <c:idx val="0"/>
              <c:layout/>
              <c:tx>
                <c:rich>
                  <a:bodyPr/>
                  <a:lstStyle/>
                  <a:p>
                    <a:r>
                      <a:rPr lang="en-US" smtClean="0"/>
                      <a:t>70</a:t>
                    </a:r>
                    <a:endParaRPr lang="en-US"/>
                  </a:p>
                </c:rich>
              </c:tx>
              <c:showLegendKey val="0"/>
              <c:showVal val="1"/>
              <c:showCatName val="0"/>
              <c:showSerName val="0"/>
              <c:showPercent val="0"/>
              <c:showBubbleSize val="0"/>
            </c:dLbl>
            <c:dLbl>
              <c:idx val="1"/>
              <c:layout/>
              <c:tx>
                <c:rich>
                  <a:bodyPr/>
                  <a:lstStyle/>
                  <a:p>
                    <a:r>
                      <a:rPr lang="en-US" smtClean="0"/>
                      <a:t>25</a:t>
                    </a:r>
                    <a:endParaRPr lang="en-US"/>
                  </a:p>
                </c:rich>
              </c:tx>
              <c:showLegendKey val="0"/>
              <c:showVal val="1"/>
              <c:showCatName val="0"/>
              <c:showSerName val="0"/>
              <c:showPercent val="0"/>
              <c:showBubbleSize val="0"/>
            </c:dLbl>
            <c:dLbl>
              <c:idx val="2"/>
              <c:layout/>
              <c:tx>
                <c:rich>
                  <a:bodyPr/>
                  <a:lstStyle/>
                  <a:p>
                    <a:r>
                      <a:rPr lang="en-US" smtClean="0"/>
                      <a:t>67</a:t>
                    </a:r>
                    <a:endParaRPr lang="en-US"/>
                  </a:p>
                </c:rich>
              </c:tx>
              <c:showLegendKey val="0"/>
              <c:showVal val="1"/>
              <c:showCatName val="0"/>
              <c:showSerName val="0"/>
              <c:showPercent val="0"/>
              <c:showBubbleSize val="0"/>
            </c:dLbl>
            <c:dLbl>
              <c:idx val="3"/>
              <c:layout/>
              <c:tx>
                <c:rich>
                  <a:bodyPr/>
                  <a:lstStyle/>
                  <a:p>
                    <a:r>
                      <a:rPr lang="en-US" smtClean="0"/>
                      <a:t>40</a:t>
                    </a:r>
                    <a:endParaRPr lang="en-US"/>
                  </a:p>
                </c:rich>
              </c:tx>
              <c:showLegendKey val="0"/>
              <c:showVal val="1"/>
              <c:showCatName val="0"/>
              <c:showSerName val="0"/>
              <c:showPercent val="0"/>
              <c:showBubbleSize val="0"/>
            </c:dLbl>
            <c:dLbl>
              <c:idx val="4"/>
              <c:layout/>
              <c:tx>
                <c:rich>
                  <a:bodyPr/>
                  <a:lstStyle/>
                  <a:p>
                    <a:r>
                      <a:rPr lang="en-US" smtClean="0"/>
                      <a:t>83</a:t>
                    </a:r>
                    <a:endParaRPr lang="en-US"/>
                  </a:p>
                </c:rich>
              </c:tx>
              <c:showLegendKey val="0"/>
              <c:showVal val="1"/>
              <c:showCatName val="0"/>
              <c:showSerName val="0"/>
              <c:showPercent val="0"/>
              <c:showBubbleSize val="0"/>
            </c:dLbl>
            <c:showLegendKey val="0"/>
            <c:showVal val="1"/>
            <c:showCatName val="0"/>
            <c:showSerName val="0"/>
            <c:showPercent val="0"/>
            <c:showBubbleSize val="0"/>
            <c:showLeaderLines val="0"/>
          </c:dLbls>
          <c:cat>
            <c:strRef>
              <c:f>Sheet3!$B$1:$F$1</c:f>
              <c:strCache>
                <c:ptCount val="5"/>
                <c:pt idx="0">
                  <c:v>Classroms with locks to lock from inside</c:v>
                </c:pt>
                <c:pt idx="1">
                  <c:v>Panic buttons connected to law enforcement</c:v>
                </c:pt>
                <c:pt idx="2">
                  <c:v>Electronic notification system to notify parents</c:v>
                </c:pt>
                <c:pt idx="3">
                  <c:v>Structured anonymous threat reporting system</c:v>
                </c:pt>
                <c:pt idx="4">
                  <c:v>Security camera</c:v>
                </c:pt>
              </c:strCache>
            </c:strRef>
          </c:cat>
          <c:val>
            <c:numRef>
              <c:f>Sheet3!$B$2:$F$2</c:f>
              <c:numCache>
                <c:formatCode>General</c:formatCode>
                <c:ptCount val="5"/>
                <c:pt idx="0">
                  <c:v>69.900000000000006</c:v>
                </c:pt>
                <c:pt idx="1">
                  <c:v>24.5</c:v>
                </c:pt>
                <c:pt idx="2">
                  <c:v>66.7</c:v>
                </c:pt>
                <c:pt idx="3">
                  <c:v>40.299999999999997</c:v>
                </c:pt>
                <c:pt idx="4">
                  <c:v>82.5</c:v>
                </c:pt>
              </c:numCache>
            </c:numRef>
          </c:val>
        </c:ser>
        <c:ser>
          <c:idx val="1"/>
          <c:order val="1"/>
          <c:tx>
            <c:strRef>
              <c:f>Sheet3!$A$3</c:f>
              <c:strCache>
                <c:ptCount val="1"/>
                <c:pt idx="0">
                  <c:v>5 to less than 20 percent</c:v>
                </c:pt>
              </c:strCache>
            </c:strRef>
          </c:tx>
          <c:invertIfNegative val="0"/>
          <c:dLbls>
            <c:dLbl>
              <c:idx val="0"/>
              <c:layout/>
              <c:tx>
                <c:rich>
                  <a:bodyPr/>
                  <a:lstStyle/>
                  <a:p>
                    <a:r>
                      <a:rPr lang="en-US" smtClean="0"/>
                      <a:t>66</a:t>
                    </a:r>
                    <a:endParaRPr lang="en-US"/>
                  </a:p>
                </c:rich>
              </c:tx>
              <c:showLegendKey val="0"/>
              <c:showVal val="1"/>
              <c:showCatName val="0"/>
              <c:showSerName val="0"/>
              <c:showPercent val="0"/>
              <c:showBubbleSize val="0"/>
            </c:dLbl>
            <c:dLbl>
              <c:idx val="1"/>
              <c:layout/>
              <c:tx>
                <c:rich>
                  <a:bodyPr/>
                  <a:lstStyle/>
                  <a:p>
                    <a:r>
                      <a:rPr lang="en-US" dirty="0" smtClean="0"/>
                      <a:t>31</a:t>
                    </a:r>
                    <a:endParaRPr lang="en-US" dirty="0"/>
                  </a:p>
                </c:rich>
              </c:tx>
              <c:showLegendKey val="0"/>
              <c:showVal val="1"/>
              <c:showCatName val="0"/>
              <c:showSerName val="0"/>
              <c:showPercent val="0"/>
              <c:showBubbleSize val="0"/>
            </c:dLbl>
            <c:dLbl>
              <c:idx val="2"/>
              <c:layout/>
              <c:tx>
                <c:rich>
                  <a:bodyPr/>
                  <a:lstStyle/>
                  <a:p>
                    <a:r>
                      <a:rPr lang="en-US" smtClean="0"/>
                      <a:t>76</a:t>
                    </a:r>
                    <a:endParaRPr lang="en-US"/>
                  </a:p>
                </c:rich>
              </c:tx>
              <c:showLegendKey val="0"/>
              <c:showVal val="1"/>
              <c:showCatName val="0"/>
              <c:showSerName val="0"/>
              <c:showPercent val="0"/>
              <c:showBubbleSize val="0"/>
            </c:dLbl>
            <c:dLbl>
              <c:idx val="3"/>
              <c:layout/>
              <c:tx>
                <c:rich>
                  <a:bodyPr/>
                  <a:lstStyle/>
                  <a:p>
                    <a:r>
                      <a:rPr lang="en-US" smtClean="0"/>
                      <a:t>43</a:t>
                    </a:r>
                    <a:endParaRPr lang="en-US"/>
                  </a:p>
                </c:rich>
              </c:tx>
              <c:showLegendKey val="0"/>
              <c:showVal val="1"/>
              <c:showCatName val="0"/>
              <c:showSerName val="0"/>
              <c:showPercent val="0"/>
              <c:showBubbleSize val="0"/>
            </c:dLbl>
            <c:dLbl>
              <c:idx val="4"/>
              <c:layout/>
              <c:tx>
                <c:rich>
                  <a:bodyPr/>
                  <a:lstStyle/>
                  <a:p>
                    <a:r>
                      <a:rPr lang="en-US" smtClean="0"/>
                      <a:t>83</a:t>
                    </a:r>
                    <a:endParaRPr lang="en-US"/>
                  </a:p>
                </c:rich>
              </c:tx>
              <c:showLegendKey val="0"/>
              <c:showVal val="1"/>
              <c:showCatName val="0"/>
              <c:showSerName val="0"/>
              <c:showPercent val="0"/>
              <c:showBubbleSize val="0"/>
            </c:dLbl>
            <c:showLegendKey val="0"/>
            <c:showVal val="1"/>
            <c:showCatName val="0"/>
            <c:showSerName val="0"/>
            <c:showPercent val="0"/>
            <c:showBubbleSize val="0"/>
            <c:showLeaderLines val="0"/>
          </c:dLbls>
          <c:cat>
            <c:strRef>
              <c:f>Sheet3!$B$1:$F$1</c:f>
              <c:strCache>
                <c:ptCount val="5"/>
                <c:pt idx="0">
                  <c:v>Classroms with locks to lock from inside</c:v>
                </c:pt>
                <c:pt idx="1">
                  <c:v>Panic buttons connected to law enforcement</c:v>
                </c:pt>
                <c:pt idx="2">
                  <c:v>Electronic notification system to notify parents</c:v>
                </c:pt>
                <c:pt idx="3">
                  <c:v>Structured anonymous threat reporting system</c:v>
                </c:pt>
                <c:pt idx="4">
                  <c:v>Security camera</c:v>
                </c:pt>
              </c:strCache>
            </c:strRef>
          </c:cat>
          <c:val>
            <c:numRef>
              <c:f>Sheet3!$B$3:$F$3</c:f>
              <c:numCache>
                <c:formatCode>General</c:formatCode>
                <c:ptCount val="5"/>
                <c:pt idx="0">
                  <c:v>65.5</c:v>
                </c:pt>
                <c:pt idx="1">
                  <c:v>31</c:v>
                </c:pt>
                <c:pt idx="2">
                  <c:v>75.5</c:v>
                </c:pt>
                <c:pt idx="3">
                  <c:v>43.1</c:v>
                </c:pt>
                <c:pt idx="4">
                  <c:v>82.7</c:v>
                </c:pt>
              </c:numCache>
            </c:numRef>
          </c:val>
        </c:ser>
        <c:ser>
          <c:idx val="2"/>
          <c:order val="2"/>
          <c:tx>
            <c:strRef>
              <c:f>Sheet3!$A$4</c:f>
              <c:strCache>
                <c:ptCount val="1"/>
                <c:pt idx="0">
                  <c:v>20 to less than 50 percent</c:v>
                </c:pt>
              </c:strCache>
            </c:strRef>
          </c:tx>
          <c:spPr>
            <a:solidFill>
              <a:schemeClr val="bg2">
                <a:lumMod val="60000"/>
                <a:lumOff val="40000"/>
              </a:schemeClr>
            </a:solidFill>
          </c:spPr>
          <c:invertIfNegative val="0"/>
          <c:dLbls>
            <c:dLbl>
              <c:idx val="0"/>
              <c:layout/>
              <c:tx>
                <c:rich>
                  <a:bodyPr/>
                  <a:lstStyle/>
                  <a:p>
                    <a:r>
                      <a:rPr lang="en-US" smtClean="0"/>
                      <a:t>70</a:t>
                    </a:r>
                    <a:endParaRPr lang="en-US"/>
                  </a:p>
                </c:rich>
              </c:tx>
              <c:showLegendKey val="0"/>
              <c:showVal val="1"/>
              <c:showCatName val="0"/>
              <c:showSerName val="0"/>
              <c:showPercent val="0"/>
              <c:showBubbleSize val="0"/>
            </c:dLbl>
            <c:dLbl>
              <c:idx val="1"/>
              <c:layout/>
              <c:tx>
                <c:rich>
                  <a:bodyPr/>
                  <a:lstStyle/>
                  <a:p>
                    <a:r>
                      <a:rPr lang="en-US" smtClean="0"/>
                      <a:t>30</a:t>
                    </a:r>
                    <a:endParaRPr lang="en-US"/>
                  </a:p>
                </c:rich>
              </c:tx>
              <c:showLegendKey val="0"/>
              <c:showVal val="1"/>
              <c:showCatName val="0"/>
              <c:showSerName val="0"/>
              <c:showPercent val="0"/>
              <c:showBubbleSize val="0"/>
            </c:dLbl>
            <c:dLbl>
              <c:idx val="2"/>
              <c:layout/>
              <c:tx>
                <c:rich>
                  <a:bodyPr/>
                  <a:lstStyle/>
                  <a:p>
                    <a:r>
                      <a:rPr lang="en-US" smtClean="0"/>
                      <a:t>74</a:t>
                    </a:r>
                    <a:endParaRPr lang="en-US"/>
                  </a:p>
                </c:rich>
              </c:tx>
              <c:showLegendKey val="0"/>
              <c:showVal val="1"/>
              <c:showCatName val="0"/>
              <c:showSerName val="0"/>
              <c:showPercent val="0"/>
              <c:showBubbleSize val="0"/>
            </c:dLbl>
            <c:dLbl>
              <c:idx val="3"/>
              <c:layout/>
              <c:tx>
                <c:rich>
                  <a:bodyPr/>
                  <a:lstStyle/>
                  <a:p>
                    <a:r>
                      <a:rPr lang="en-US" smtClean="0"/>
                      <a:t>46</a:t>
                    </a:r>
                    <a:endParaRPr lang="en-US"/>
                  </a:p>
                </c:rich>
              </c:tx>
              <c:showLegendKey val="0"/>
              <c:showVal val="1"/>
              <c:showCatName val="0"/>
              <c:showSerName val="0"/>
              <c:showPercent val="0"/>
              <c:showBubbleSize val="0"/>
            </c:dLbl>
            <c:dLbl>
              <c:idx val="4"/>
              <c:layout/>
              <c:tx>
                <c:rich>
                  <a:bodyPr/>
                  <a:lstStyle/>
                  <a:p>
                    <a:r>
                      <a:rPr lang="en-US" dirty="0" smtClean="0"/>
                      <a:t>84</a:t>
                    </a:r>
                    <a:endParaRPr lang="en-US" dirty="0"/>
                  </a:p>
                </c:rich>
              </c:tx>
              <c:showLegendKey val="0"/>
              <c:showVal val="1"/>
              <c:showCatName val="0"/>
              <c:showSerName val="0"/>
              <c:showPercent val="0"/>
              <c:showBubbleSize val="0"/>
            </c:dLbl>
            <c:showLegendKey val="0"/>
            <c:showVal val="1"/>
            <c:showCatName val="0"/>
            <c:showSerName val="0"/>
            <c:showPercent val="0"/>
            <c:showBubbleSize val="0"/>
            <c:showLeaderLines val="0"/>
          </c:dLbls>
          <c:cat>
            <c:strRef>
              <c:f>Sheet3!$B$1:$F$1</c:f>
              <c:strCache>
                <c:ptCount val="5"/>
                <c:pt idx="0">
                  <c:v>Classroms with locks to lock from inside</c:v>
                </c:pt>
                <c:pt idx="1">
                  <c:v>Panic buttons connected to law enforcement</c:v>
                </c:pt>
                <c:pt idx="2">
                  <c:v>Electronic notification system to notify parents</c:v>
                </c:pt>
                <c:pt idx="3">
                  <c:v>Structured anonymous threat reporting system</c:v>
                </c:pt>
                <c:pt idx="4">
                  <c:v>Security camera</c:v>
                </c:pt>
              </c:strCache>
            </c:strRef>
          </c:cat>
          <c:val>
            <c:numRef>
              <c:f>Sheet3!$B$4:$F$4</c:f>
              <c:numCache>
                <c:formatCode>General</c:formatCode>
                <c:ptCount val="5"/>
                <c:pt idx="0">
                  <c:v>69.7</c:v>
                </c:pt>
                <c:pt idx="1">
                  <c:v>29.9</c:v>
                </c:pt>
                <c:pt idx="2">
                  <c:v>74.3</c:v>
                </c:pt>
                <c:pt idx="3">
                  <c:v>45.5</c:v>
                </c:pt>
                <c:pt idx="4">
                  <c:v>84</c:v>
                </c:pt>
              </c:numCache>
            </c:numRef>
          </c:val>
        </c:ser>
        <c:ser>
          <c:idx val="3"/>
          <c:order val="3"/>
          <c:tx>
            <c:strRef>
              <c:f>Sheet3!$A$5</c:f>
              <c:strCache>
                <c:ptCount val="1"/>
                <c:pt idx="0">
                  <c:v>50 percent or more</c:v>
                </c:pt>
              </c:strCache>
            </c:strRef>
          </c:tx>
          <c:invertIfNegative val="0"/>
          <c:dLbls>
            <c:dLbl>
              <c:idx val="0"/>
              <c:layout/>
              <c:tx>
                <c:rich>
                  <a:bodyPr/>
                  <a:lstStyle/>
                  <a:p>
                    <a:r>
                      <a:rPr lang="en-US" smtClean="0"/>
                      <a:t>65</a:t>
                    </a:r>
                    <a:endParaRPr lang="en-US"/>
                  </a:p>
                </c:rich>
              </c:tx>
              <c:showLegendKey val="0"/>
              <c:showVal val="1"/>
              <c:showCatName val="0"/>
              <c:showSerName val="0"/>
              <c:showPercent val="0"/>
              <c:showBubbleSize val="0"/>
            </c:dLbl>
            <c:dLbl>
              <c:idx val="1"/>
              <c:layout/>
              <c:tx>
                <c:rich>
                  <a:bodyPr/>
                  <a:lstStyle/>
                  <a:p>
                    <a:r>
                      <a:rPr lang="en-US" smtClean="0"/>
                      <a:t>23</a:t>
                    </a:r>
                    <a:endParaRPr lang="en-US"/>
                  </a:p>
                </c:rich>
              </c:tx>
              <c:showLegendKey val="0"/>
              <c:showVal val="1"/>
              <c:showCatName val="0"/>
              <c:showSerName val="0"/>
              <c:showPercent val="0"/>
              <c:showBubbleSize val="0"/>
            </c:dLbl>
            <c:dLbl>
              <c:idx val="2"/>
              <c:layout/>
              <c:tx>
                <c:rich>
                  <a:bodyPr/>
                  <a:lstStyle/>
                  <a:p>
                    <a:r>
                      <a:rPr lang="en-US" smtClean="0"/>
                      <a:t>72</a:t>
                    </a:r>
                    <a:endParaRPr lang="en-US"/>
                  </a:p>
                </c:rich>
              </c:tx>
              <c:showLegendKey val="0"/>
              <c:showVal val="1"/>
              <c:showCatName val="0"/>
              <c:showSerName val="0"/>
              <c:showPercent val="0"/>
              <c:showBubbleSize val="0"/>
            </c:dLbl>
            <c:dLbl>
              <c:idx val="3"/>
              <c:layout/>
              <c:tx>
                <c:rich>
                  <a:bodyPr/>
                  <a:lstStyle/>
                  <a:p>
                    <a:r>
                      <a:rPr lang="en-US" dirty="0" smtClean="0"/>
                      <a:t>43</a:t>
                    </a:r>
                    <a:endParaRPr lang="en-US" dirty="0"/>
                  </a:p>
                </c:rich>
              </c:tx>
              <c:showLegendKey val="0"/>
              <c:showVal val="1"/>
              <c:showCatName val="0"/>
              <c:showSerName val="0"/>
              <c:showPercent val="0"/>
              <c:showBubbleSize val="0"/>
            </c:dLbl>
            <c:dLbl>
              <c:idx val="4"/>
              <c:layout/>
              <c:tx>
                <c:rich>
                  <a:bodyPr/>
                  <a:lstStyle/>
                  <a:p>
                    <a:r>
                      <a:rPr lang="en-US" smtClean="0"/>
                      <a:t>77</a:t>
                    </a:r>
                    <a:endParaRPr lang="en-US"/>
                  </a:p>
                </c:rich>
              </c:tx>
              <c:showLegendKey val="0"/>
              <c:showVal val="1"/>
              <c:showCatName val="0"/>
              <c:showSerName val="0"/>
              <c:showPercent val="0"/>
              <c:showBubbleSize val="0"/>
            </c:dLbl>
            <c:showLegendKey val="0"/>
            <c:showVal val="1"/>
            <c:showCatName val="0"/>
            <c:showSerName val="0"/>
            <c:showPercent val="0"/>
            <c:showBubbleSize val="0"/>
            <c:showLeaderLines val="0"/>
          </c:dLbls>
          <c:cat>
            <c:strRef>
              <c:f>Sheet3!$B$1:$F$1</c:f>
              <c:strCache>
                <c:ptCount val="5"/>
                <c:pt idx="0">
                  <c:v>Classroms with locks to lock from inside</c:v>
                </c:pt>
                <c:pt idx="1">
                  <c:v>Panic buttons connected to law enforcement</c:v>
                </c:pt>
                <c:pt idx="2">
                  <c:v>Electronic notification system to notify parents</c:v>
                </c:pt>
                <c:pt idx="3">
                  <c:v>Structured anonymous threat reporting system</c:v>
                </c:pt>
                <c:pt idx="4">
                  <c:v>Security camera</c:v>
                </c:pt>
              </c:strCache>
            </c:strRef>
          </c:cat>
          <c:val>
            <c:numRef>
              <c:f>Sheet3!$B$5:$F$5</c:f>
              <c:numCache>
                <c:formatCode>General</c:formatCode>
                <c:ptCount val="5"/>
                <c:pt idx="0">
                  <c:v>65.099999999999994</c:v>
                </c:pt>
                <c:pt idx="1">
                  <c:v>23.4</c:v>
                </c:pt>
                <c:pt idx="2">
                  <c:v>71.7</c:v>
                </c:pt>
                <c:pt idx="3">
                  <c:v>43</c:v>
                </c:pt>
                <c:pt idx="4">
                  <c:v>76.900000000000006</c:v>
                </c:pt>
              </c:numCache>
            </c:numRef>
          </c:val>
        </c:ser>
        <c:dLbls>
          <c:showLegendKey val="0"/>
          <c:showVal val="1"/>
          <c:showCatName val="0"/>
          <c:showSerName val="0"/>
          <c:showPercent val="0"/>
          <c:showBubbleSize val="0"/>
        </c:dLbls>
        <c:gapWidth val="75"/>
        <c:axId val="155512832"/>
        <c:axId val="155514368"/>
      </c:barChart>
      <c:catAx>
        <c:axId val="155512832"/>
        <c:scaling>
          <c:orientation val="minMax"/>
        </c:scaling>
        <c:delete val="0"/>
        <c:axPos val="b"/>
        <c:majorTickMark val="none"/>
        <c:minorTickMark val="none"/>
        <c:tickLblPos val="nextTo"/>
        <c:crossAx val="155514368"/>
        <c:crosses val="autoZero"/>
        <c:auto val="1"/>
        <c:lblAlgn val="ctr"/>
        <c:lblOffset val="100"/>
        <c:noMultiLvlLbl val="0"/>
      </c:catAx>
      <c:valAx>
        <c:axId val="155514368"/>
        <c:scaling>
          <c:orientation val="minMax"/>
          <c:max val="100"/>
        </c:scaling>
        <c:delete val="0"/>
        <c:axPos val="l"/>
        <c:numFmt formatCode="General" sourceLinked="1"/>
        <c:majorTickMark val="none"/>
        <c:minorTickMark val="none"/>
        <c:tickLblPos val="nextTo"/>
        <c:crossAx val="155512832"/>
        <c:crosses val="autoZero"/>
        <c:crossBetween val="between"/>
      </c:valAx>
    </c:plotArea>
    <c:legend>
      <c:legendPos val="b"/>
      <c:layout/>
      <c:overlay val="0"/>
    </c:legend>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Sheet5!$A$2</c:f>
              <c:strCache>
                <c:ptCount val="1"/>
                <c:pt idx="0">
                  <c:v>Less than 5 percent</c:v>
                </c:pt>
              </c:strCache>
            </c:strRef>
          </c:tx>
          <c:invertIfNegative val="0"/>
          <c:dLbls>
            <c:dLbl>
              <c:idx val="0"/>
              <c:layout/>
              <c:tx>
                <c:rich>
                  <a:bodyPr/>
                  <a:lstStyle/>
                  <a:p>
                    <a:r>
                      <a:rPr lang="en-US" smtClean="0"/>
                      <a:t>55</a:t>
                    </a:r>
                    <a:endParaRPr lang="en-US"/>
                  </a:p>
                </c:rich>
              </c:tx>
              <c:showLegendKey val="0"/>
              <c:showVal val="1"/>
              <c:showCatName val="0"/>
              <c:showSerName val="0"/>
              <c:showPercent val="0"/>
              <c:showBubbleSize val="0"/>
            </c:dLbl>
            <c:dLbl>
              <c:idx val="2"/>
              <c:layout/>
              <c:tx>
                <c:rich>
                  <a:bodyPr/>
                  <a:lstStyle/>
                  <a:p>
                    <a:r>
                      <a:rPr lang="en-US" smtClean="0"/>
                      <a:t>51</a:t>
                    </a:r>
                    <a:endParaRPr lang="en-US"/>
                  </a:p>
                </c:rich>
              </c:tx>
              <c:showLegendKey val="0"/>
              <c:showVal val="1"/>
              <c:showCatName val="0"/>
              <c:showSerName val="0"/>
              <c:showPercent val="0"/>
              <c:showBubbleSize val="0"/>
            </c:dLbl>
            <c:dLbl>
              <c:idx val="3"/>
              <c:layout/>
              <c:tx>
                <c:rich>
                  <a:bodyPr/>
                  <a:lstStyle/>
                  <a:p>
                    <a:r>
                      <a:rPr lang="en-US" smtClean="0"/>
                      <a:t>53</a:t>
                    </a:r>
                    <a:endParaRPr lang="en-US"/>
                  </a:p>
                </c:rich>
              </c:tx>
              <c:showLegendKey val="0"/>
              <c:showVal val="1"/>
              <c:showCatName val="0"/>
              <c:showSerName val="0"/>
              <c:showPercent val="0"/>
              <c:showBubbleSize val="0"/>
            </c:dLbl>
            <c:showLegendKey val="0"/>
            <c:showVal val="1"/>
            <c:showCatName val="0"/>
            <c:showSerName val="0"/>
            <c:showPercent val="0"/>
            <c:showBubbleSize val="0"/>
            <c:showLeaderLines val="0"/>
          </c:dLbls>
          <c:cat>
            <c:strRef>
              <c:f>Sheet5!$B$1:$E$1</c:f>
              <c:strCache>
                <c:ptCount val="4"/>
                <c:pt idx="0">
                  <c:v>Provide two-way radios staff</c:v>
                </c:pt>
                <c:pt idx="1">
                  <c:v>Require students to wear uniforms</c:v>
                </c:pt>
                <c:pt idx="2">
                  <c:v>Enforce a strict dress code</c:v>
                </c:pt>
                <c:pt idx="3">
                  <c:v>Require staff to wear badges or IDs</c:v>
                </c:pt>
              </c:strCache>
            </c:strRef>
          </c:cat>
          <c:val>
            <c:numRef>
              <c:f>Sheet5!$B$2:$E$2</c:f>
              <c:numCache>
                <c:formatCode>General</c:formatCode>
                <c:ptCount val="4"/>
                <c:pt idx="0">
                  <c:v>54.7</c:v>
                </c:pt>
                <c:pt idx="2">
                  <c:v>50.6</c:v>
                </c:pt>
                <c:pt idx="3">
                  <c:v>53.2</c:v>
                </c:pt>
              </c:numCache>
            </c:numRef>
          </c:val>
        </c:ser>
        <c:ser>
          <c:idx val="1"/>
          <c:order val="1"/>
          <c:tx>
            <c:strRef>
              <c:f>Sheet5!$A$3</c:f>
              <c:strCache>
                <c:ptCount val="1"/>
                <c:pt idx="0">
                  <c:v>5 to less than 20 percent</c:v>
                </c:pt>
              </c:strCache>
            </c:strRef>
          </c:tx>
          <c:invertIfNegative val="0"/>
          <c:dLbls>
            <c:dLbl>
              <c:idx val="0"/>
              <c:layout/>
              <c:tx>
                <c:rich>
                  <a:bodyPr/>
                  <a:lstStyle/>
                  <a:p>
                    <a:r>
                      <a:rPr lang="en-US" smtClean="0"/>
                      <a:t>71</a:t>
                    </a:r>
                    <a:endParaRPr lang="en-US"/>
                  </a:p>
                </c:rich>
              </c:tx>
              <c:showLegendKey val="0"/>
              <c:showVal val="1"/>
              <c:showCatName val="0"/>
              <c:showSerName val="0"/>
              <c:showPercent val="0"/>
              <c:showBubbleSize val="0"/>
            </c:dLbl>
            <c:dLbl>
              <c:idx val="1"/>
              <c:layout/>
              <c:tx>
                <c:rich>
                  <a:bodyPr/>
                  <a:lstStyle/>
                  <a:p>
                    <a:r>
                      <a:rPr lang="en-US" smtClean="0"/>
                      <a:t>3</a:t>
                    </a:r>
                    <a:endParaRPr lang="en-US"/>
                  </a:p>
                </c:rich>
              </c:tx>
              <c:showLegendKey val="0"/>
              <c:showVal val="1"/>
              <c:showCatName val="0"/>
              <c:showSerName val="0"/>
              <c:showPercent val="0"/>
              <c:showBubbleSize val="0"/>
            </c:dLbl>
            <c:dLbl>
              <c:idx val="2"/>
              <c:layout/>
              <c:tx>
                <c:rich>
                  <a:bodyPr/>
                  <a:lstStyle/>
                  <a:p>
                    <a:r>
                      <a:rPr lang="en-US" smtClean="0"/>
                      <a:t>40</a:t>
                    </a:r>
                    <a:endParaRPr lang="en-US"/>
                  </a:p>
                </c:rich>
              </c:tx>
              <c:showLegendKey val="0"/>
              <c:showVal val="1"/>
              <c:showCatName val="0"/>
              <c:showSerName val="0"/>
              <c:showPercent val="0"/>
              <c:showBubbleSize val="0"/>
            </c:dLbl>
            <c:dLbl>
              <c:idx val="3"/>
              <c:layout/>
              <c:tx>
                <c:rich>
                  <a:bodyPr/>
                  <a:lstStyle/>
                  <a:p>
                    <a:r>
                      <a:rPr lang="en-US" smtClean="0"/>
                      <a:t>72</a:t>
                    </a:r>
                    <a:endParaRPr lang="en-US"/>
                  </a:p>
                </c:rich>
              </c:tx>
              <c:showLegendKey val="0"/>
              <c:showVal val="1"/>
              <c:showCatName val="0"/>
              <c:showSerName val="0"/>
              <c:showPercent val="0"/>
              <c:showBubbleSize val="0"/>
            </c:dLbl>
            <c:showLegendKey val="0"/>
            <c:showVal val="1"/>
            <c:showCatName val="0"/>
            <c:showSerName val="0"/>
            <c:showPercent val="0"/>
            <c:showBubbleSize val="0"/>
            <c:showLeaderLines val="0"/>
          </c:dLbls>
          <c:cat>
            <c:strRef>
              <c:f>Sheet5!$B$1:$E$1</c:f>
              <c:strCache>
                <c:ptCount val="4"/>
                <c:pt idx="0">
                  <c:v>Provide two-way radios staff</c:v>
                </c:pt>
                <c:pt idx="1">
                  <c:v>Require students to wear uniforms</c:v>
                </c:pt>
                <c:pt idx="2">
                  <c:v>Enforce a strict dress code</c:v>
                </c:pt>
                <c:pt idx="3">
                  <c:v>Require staff to wear badges or IDs</c:v>
                </c:pt>
              </c:strCache>
            </c:strRef>
          </c:cat>
          <c:val>
            <c:numRef>
              <c:f>Sheet5!$B$3:$E$3</c:f>
              <c:numCache>
                <c:formatCode>General</c:formatCode>
                <c:ptCount val="4"/>
                <c:pt idx="0">
                  <c:v>70.5</c:v>
                </c:pt>
                <c:pt idx="1">
                  <c:v>3.4</c:v>
                </c:pt>
                <c:pt idx="2">
                  <c:v>40.200000000000003</c:v>
                </c:pt>
                <c:pt idx="3">
                  <c:v>71.5</c:v>
                </c:pt>
              </c:numCache>
            </c:numRef>
          </c:val>
        </c:ser>
        <c:ser>
          <c:idx val="2"/>
          <c:order val="2"/>
          <c:tx>
            <c:strRef>
              <c:f>Sheet5!$A$4</c:f>
              <c:strCache>
                <c:ptCount val="1"/>
                <c:pt idx="0">
                  <c:v>20 to less than 50 percent</c:v>
                </c:pt>
              </c:strCache>
            </c:strRef>
          </c:tx>
          <c:spPr>
            <a:solidFill>
              <a:schemeClr val="bg2">
                <a:lumMod val="60000"/>
                <a:lumOff val="40000"/>
              </a:schemeClr>
            </a:solidFill>
          </c:spPr>
          <c:invertIfNegative val="0"/>
          <c:dLbls>
            <c:dLbl>
              <c:idx val="0"/>
              <c:layout/>
              <c:tx>
                <c:rich>
                  <a:bodyPr/>
                  <a:lstStyle/>
                  <a:p>
                    <a:r>
                      <a:rPr lang="en-US" smtClean="0"/>
                      <a:t>75</a:t>
                    </a:r>
                    <a:endParaRPr lang="en-US"/>
                  </a:p>
                </c:rich>
              </c:tx>
              <c:showLegendKey val="0"/>
              <c:showVal val="1"/>
              <c:showCatName val="0"/>
              <c:showSerName val="0"/>
              <c:showPercent val="0"/>
              <c:showBubbleSize val="0"/>
            </c:dLbl>
            <c:dLbl>
              <c:idx val="1"/>
              <c:layout/>
              <c:tx>
                <c:rich>
                  <a:bodyPr/>
                  <a:lstStyle/>
                  <a:p>
                    <a:r>
                      <a:rPr lang="en-US" smtClean="0"/>
                      <a:t>8</a:t>
                    </a:r>
                    <a:endParaRPr lang="en-US"/>
                  </a:p>
                </c:rich>
              </c:tx>
              <c:showLegendKey val="0"/>
              <c:showVal val="1"/>
              <c:showCatName val="0"/>
              <c:showSerName val="0"/>
              <c:showPercent val="0"/>
              <c:showBubbleSize val="0"/>
            </c:dLbl>
            <c:dLbl>
              <c:idx val="2"/>
              <c:layout/>
              <c:tx>
                <c:rich>
                  <a:bodyPr/>
                  <a:lstStyle/>
                  <a:p>
                    <a:r>
                      <a:rPr lang="en-US" smtClean="0"/>
                      <a:t>44</a:t>
                    </a:r>
                    <a:endParaRPr lang="en-US"/>
                  </a:p>
                </c:rich>
              </c:tx>
              <c:showLegendKey val="0"/>
              <c:showVal val="1"/>
              <c:showCatName val="0"/>
              <c:showSerName val="0"/>
              <c:showPercent val="0"/>
              <c:showBubbleSize val="0"/>
            </c:dLbl>
            <c:dLbl>
              <c:idx val="3"/>
              <c:layout/>
              <c:tx>
                <c:rich>
                  <a:bodyPr/>
                  <a:lstStyle/>
                  <a:p>
                    <a:r>
                      <a:rPr lang="en-US" smtClean="0"/>
                      <a:t>74</a:t>
                    </a:r>
                    <a:endParaRPr lang="en-US"/>
                  </a:p>
                </c:rich>
              </c:tx>
              <c:showLegendKey val="0"/>
              <c:showVal val="1"/>
              <c:showCatName val="0"/>
              <c:showSerName val="0"/>
              <c:showPercent val="0"/>
              <c:showBubbleSize val="0"/>
            </c:dLbl>
            <c:showLegendKey val="0"/>
            <c:showVal val="1"/>
            <c:showCatName val="0"/>
            <c:showSerName val="0"/>
            <c:showPercent val="0"/>
            <c:showBubbleSize val="0"/>
            <c:showLeaderLines val="0"/>
          </c:dLbls>
          <c:cat>
            <c:strRef>
              <c:f>Sheet5!$B$1:$E$1</c:f>
              <c:strCache>
                <c:ptCount val="4"/>
                <c:pt idx="0">
                  <c:v>Provide two-way radios staff</c:v>
                </c:pt>
                <c:pt idx="1">
                  <c:v>Require students to wear uniforms</c:v>
                </c:pt>
                <c:pt idx="2">
                  <c:v>Enforce a strict dress code</c:v>
                </c:pt>
                <c:pt idx="3">
                  <c:v>Require staff to wear badges or IDs</c:v>
                </c:pt>
              </c:strCache>
            </c:strRef>
          </c:cat>
          <c:val>
            <c:numRef>
              <c:f>Sheet5!$B$4:$E$4</c:f>
              <c:numCache>
                <c:formatCode>General</c:formatCode>
                <c:ptCount val="4"/>
                <c:pt idx="0">
                  <c:v>75.400000000000006</c:v>
                </c:pt>
                <c:pt idx="1">
                  <c:v>7.9</c:v>
                </c:pt>
                <c:pt idx="2">
                  <c:v>44.2</c:v>
                </c:pt>
                <c:pt idx="3">
                  <c:v>73.8</c:v>
                </c:pt>
              </c:numCache>
            </c:numRef>
          </c:val>
        </c:ser>
        <c:ser>
          <c:idx val="3"/>
          <c:order val="3"/>
          <c:tx>
            <c:strRef>
              <c:f>Sheet5!$A$5</c:f>
              <c:strCache>
                <c:ptCount val="1"/>
                <c:pt idx="0">
                  <c:v>50 percent or more</c:v>
                </c:pt>
              </c:strCache>
            </c:strRef>
          </c:tx>
          <c:invertIfNegative val="0"/>
          <c:dLbls>
            <c:dLbl>
              <c:idx val="0"/>
              <c:layout/>
              <c:tx>
                <c:rich>
                  <a:bodyPr/>
                  <a:lstStyle/>
                  <a:p>
                    <a:r>
                      <a:rPr lang="en-US" smtClean="0"/>
                      <a:t>77</a:t>
                    </a:r>
                    <a:endParaRPr lang="en-US"/>
                  </a:p>
                </c:rich>
              </c:tx>
              <c:showLegendKey val="0"/>
              <c:showVal val="1"/>
              <c:showCatName val="0"/>
              <c:showSerName val="0"/>
              <c:showPercent val="0"/>
              <c:showBubbleSize val="0"/>
            </c:dLbl>
            <c:dLbl>
              <c:idx val="1"/>
              <c:layout/>
              <c:tx>
                <c:rich>
                  <a:bodyPr/>
                  <a:lstStyle/>
                  <a:p>
                    <a:r>
                      <a:rPr lang="en-US" smtClean="0"/>
                      <a:t>44</a:t>
                    </a:r>
                    <a:endParaRPr lang="en-US"/>
                  </a:p>
                </c:rich>
              </c:tx>
              <c:showLegendKey val="0"/>
              <c:showVal val="1"/>
              <c:showCatName val="0"/>
              <c:showSerName val="0"/>
              <c:showPercent val="0"/>
              <c:showBubbleSize val="0"/>
            </c:dLbl>
            <c:dLbl>
              <c:idx val="2"/>
              <c:layout/>
              <c:tx>
                <c:rich>
                  <a:bodyPr/>
                  <a:lstStyle/>
                  <a:p>
                    <a:r>
                      <a:rPr lang="en-US" smtClean="0"/>
                      <a:t>67</a:t>
                    </a:r>
                    <a:endParaRPr lang="en-US"/>
                  </a:p>
                </c:rich>
              </c:tx>
              <c:showLegendKey val="0"/>
              <c:showVal val="1"/>
              <c:showCatName val="0"/>
              <c:showSerName val="0"/>
              <c:showPercent val="0"/>
              <c:showBubbleSize val="0"/>
            </c:dLbl>
            <c:dLbl>
              <c:idx val="3"/>
              <c:layout/>
              <c:tx>
                <c:rich>
                  <a:bodyPr/>
                  <a:lstStyle/>
                  <a:p>
                    <a:r>
                      <a:rPr lang="en-US" smtClean="0"/>
                      <a:t>64</a:t>
                    </a:r>
                    <a:endParaRPr lang="en-US"/>
                  </a:p>
                </c:rich>
              </c:tx>
              <c:showLegendKey val="0"/>
              <c:showVal val="1"/>
              <c:showCatName val="0"/>
              <c:showSerName val="0"/>
              <c:showPercent val="0"/>
              <c:showBubbleSize val="0"/>
            </c:dLbl>
            <c:showLegendKey val="0"/>
            <c:showVal val="1"/>
            <c:showCatName val="0"/>
            <c:showSerName val="0"/>
            <c:showPercent val="0"/>
            <c:showBubbleSize val="0"/>
            <c:showLeaderLines val="0"/>
          </c:dLbls>
          <c:cat>
            <c:strRef>
              <c:f>Sheet5!$B$1:$E$1</c:f>
              <c:strCache>
                <c:ptCount val="4"/>
                <c:pt idx="0">
                  <c:v>Provide two-way radios staff</c:v>
                </c:pt>
                <c:pt idx="1">
                  <c:v>Require students to wear uniforms</c:v>
                </c:pt>
                <c:pt idx="2">
                  <c:v>Enforce a strict dress code</c:v>
                </c:pt>
                <c:pt idx="3">
                  <c:v>Require staff to wear badges or IDs</c:v>
                </c:pt>
              </c:strCache>
            </c:strRef>
          </c:cat>
          <c:val>
            <c:numRef>
              <c:f>Sheet5!$B$5:$E$5</c:f>
              <c:numCache>
                <c:formatCode>General</c:formatCode>
                <c:ptCount val="4"/>
                <c:pt idx="0">
                  <c:v>76.599999999999994</c:v>
                </c:pt>
                <c:pt idx="1">
                  <c:v>43.6</c:v>
                </c:pt>
                <c:pt idx="2">
                  <c:v>66.8</c:v>
                </c:pt>
                <c:pt idx="3">
                  <c:v>64.2</c:v>
                </c:pt>
              </c:numCache>
            </c:numRef>
          </c:val>
        </c:ser>
        <c:dLbls>
          <c:showLegendKey val="0"/>
          <c:showVal val="1"/>
          <c:showCatName val="0"/>
          <c:showSerName val="0"/>
          <c:showPercent val="0"/>
          <c:showBubbleSize val="0"/>
        </c:dLbls>
        <c:gapWidth val="75"/>
        <c:axId val="156191744"/>
        <c:axId val="156570368"/>
      </c:barChart>
      <c:catAx>
        <c:axId val="156191744"/>
        <c:scaling>
          <c:orientation val="minMax"/>
        </c:scaling>
        <c:delete val="0"/>
        <c:axPos val="b"/>
        <c:majorTickMark val="none"/>
        <c:minorTickMark val="none"/>
        <c:tickLblPos val="nextTo"/>
        <c:crossAx val="156570368"/>
        <c:crosses val="autoZero"/>
        <c:auto val="1"/>
        <c:lblAlgn val="ctr"/>
        <c:lblOffset val="100"/>
        <c:noMultiLvlLbl val="0"/>
      </c:catAx>
      <c:valAx>
        <c:axId val="156570368"/>
        <c:scaling>
          <c:orientation val="minMax"/>
          <c:max val="100"/>
        </c:scaling>
        <c:delete val="0"/>
        <c:axPos val="l"/>
        <c:numFmt formatCode="General" sourceLinked="1"/>
        <c:majorTickMark val="none"/>
        <c:minorTickMark val="none"/>
        <c:tickLblPos val="nextTo"/>
        <c:crossAx val="156191744"/>
        <c:crosses val="autoZero"/>
        <c:crossBetween val="between"/>
      </c:valAx>
    </c:plotArea>
    <c:legend>
      <c:legendPos val="b"/>
      <c:layout/>
      <c:overlay val="0"/>
    </c:legend>
    <c:plotVisOnly val="1"/>
    <c:dispBlanksAs val="gap"/>
    <c:showDLblsOverMax val="0"/>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2169797672928693E-2"/>
          <c:y val="0.1285365771586244"/>
          <c:w val="0.90473308946617892"/>
          <c:h val="0.61987448684299085"/>
        </c:manualLayout>
      </c:layout>
      <c:barChart>
        <c:barDir val="col"/>
        <c:grouping val="clustered"/>
        <c:varyColors val="0"/>
        <c:ser>
          <c:idx val="0"/>
          <c:order val="0"/>
          <c:spPr>
            <a:solidFill>
              <a:schemeClr val="accent6">
                <a:lumMod val="75000"/>
              </a:schemeClr>
            </a:solidFill>
            <a:ln>
              <a:solidFill>
                <a:schemeClr val="tx1"/>
              </a:solidFill>
            </a:ln>
          </c:spPr>
          <c:invertIfNegative val="0"/>
          <c:dLbls>
            <c:dLbl>
              <c:idx val="0"/>
              <c:layout/>
              <c:tx>
                <c:rich>
                  <a:bodyPr/>
                  <a:lstStyle/>
                  <a:p>
                    <a:r>
                      <a:rPr lang="en-US" sz="1200" smtClean="0"/>
                      <a:t>96</a:t>
                    </a:r>
                    <a:endParaRPr lang="en-US"/>
                  </a:p>
                </c:rich>
              </c:tx>
              <c:dLblPos val="outEnd"/>
              <c:showLegendKey val="0"/>
              <c:showVal val="1"/>
              <c:showCatName val="0"/>
              <c:showSerName val="0"/>
              <c:showPercent val="0"/>
              <c:showBubbleSize val="0"/>
            </c:dLbl>
            <c:dLbl>
              <c:idx val="1"/>
              <c:layout/>
              <c:tx>
                <c:rich>
                  <a:bodyPr/>
                  <a:lstStyle/>
                  <a:p>
                    <a:r>
                      <a:rPr lang="en-US" sz="1200" smtClean="0"/>
                      <a:t>94</a:t>
                    </a:r>
                    <a:endParaRPr lang="en-US"/>
                  </a:p>
                </c:rich>
              </c:tx>
              <c:dLblPos val="outEnd"/>
              <c:showLegendKey val="0"/>
              <c:showVal val="1"/>
              <c:showCatName val="0"/>
              <c:showSerName val="0"/>
              <c:showPercent val="0"/>
              <c:showBubbleSize val="0"/>
            </c:dLbl>
            <c:dLbl>
              <c:idx val="2"/>
              <c:layout/>
              <c:tx>
                <c:rich>
                  <a:bodyPr/>
                  <a:lstStyle/>
                  <a:p>
                    <a:r>
                      <a:rPr lang="en-US" sz="1200" smtClean="0"/>
                      <a:t>92</a:t>
                    </a:r>
                    <a:endParaRPr lang="en-US"/>
                  </a:p>
                </c:rich>
              </c:tx>
              <c:dLblPos val="outEnd"/>
              <c:showLegendKey val="0"/>
              <c:showVal val="1"/>
              <c:showCatName val="0"/>
              <c:showSerName val="0"/>
              <c:showPercent val="0"/>
              <c:showBubbleSize val="0"/>
            </c:dLbl>
            <c:dLbl>
              <c:idx val="3"/>
              <c:layout/>
              <c:tx>
                <c:rich>
                  <a:bodyPr/>
                  <a:lstStyle/>
                  <a:p>
                    <a:r>
                      <a:rPr lang="en-US" sz="1200" smtClean="0"/>
                      <a:t>86</a:t>
                    </a:r>
                    <a:endParaRPr lang="en-US"/>
                  </a:p>
                </c:rich>
              </c:tx>
              <c:dLblPos val="outEnd"/>
              <c:showLegendKey val="0"/>
              <c:showVal val="1"/>
              <c:showCatName val="0"/>
              <c:showSerName val="0"/>
              <c:showPercent val="0"/>
              <c:showBubbleSize val="0"/>
            </c:dLbl>
            <c:dLbl>
              <c:idx val="4"/>
              <c:layout/>
              <c:tx>
                <c:rich>
                  <a:bodyPr/>
                  <a:lstStyle/>
                  <a:p>
                    <a:r>
                      <a:rPr lang="en-US" sz="1200" smtClean="0"/>
                      <a:t>85</a:t>
                    </a:r>
                    <a:endParaRPr lang="en-US"/>
                  </a:p>
                </c:rich>
              </c:tx>
              <c:dLblPos val="outEnd"/>
              <c:showLegendKey val="0"/>
              <c:showVal val="1"/>
              <c:showCatName val="0"/>
              <c:showSerName val="0"/>
              <c:showPercent val="0"/>
              <c:showBubbleSize val="0"/>
            </c:dLbl>
            <c:dLbl>
              <c:idx val="5"/>
              <c:layout/>
              <c:tx>
                <c:rich>
                  <a:bodyPr/>
                  <a:lstStyle/>
                  <a:p>
                    <a:r>
                      <a:rPr lang="en-US" sz="1200" smtClean="0"/>
                      <a:t>73</a:t>
                    </a:r>
                    <a:endParaRPr lang="en-US"/>
                  </a:p>
                </c:rich>
              </c:tx>
              <c:dLblPos val="outEnd"/>
              <c:showLegendKey val="0"/>
              <c:showVal val="1"/>
              <c:showCatName val="0"/>
              <c:showSerName val="0"/>
              <c:showPercent val="0"/>
              <c:showBubbleSize val="0"/>
            </c:dLbl>
            <c:dLbl>
              <c:idx val="6"/>
              <c:layout/>
              <c:tx>
                <c:rich>
                  <a:bodyPr/>
                  <a:lstStyle/>
                  <a:p>
                    <a:r>
                      <a:rPr lang="en-US" sz="1200" smtClean="0"/>
                      <a:t>61</a:t>
                    </a:r>
                    <a:endParaRPr lang="en-US"/>
                  </a:p>
                </c:rich>
              </c:tx>
              <c:dLblPos val="outEnd"/>
              <c:showLegendKey val="0"/>
              <c:showVal val="1"/>
              <c:showCatName val="0"/>
              <c:showSerName val="0"/>
              <c:showPercent val="0"/>
              <c:showBubbleSize val="0"/>
            </c:dLbl>
            <c:dLbl>
              <c:idx val="7"/>
              <c:layout/>
              <c:tx>
                <c:rich>
                  <a:bodyPr/>
                  <a:lstStyle/>
                  <a:p>
                    <a:r>
                      <a:rPr lang="en-US" sz="1200" smtClean="0"/>
                      <a:t>51</a:t>
                    </a:r>
                    <a:endParaRPr lang="en-US"/>
                  </a:p>
                </c:rich>
              </c:tx>
              <c:dLblPos val="outEnd"/>
              <c:showLegendKey val="0"/>
              <c:showVal val="1"/>
              <c:showCatName val="0"/>
              <c:showSerName val="0"/>
              <c:showPercent val="0"/>
              <c:showBubbleSize val="0"/>
            </c:dLbl>
            <c:numFmt formatCode="#,##0.0" sourceLinked="0"/>
            <c:spPr>
              <a:noFill/>
              <a:ln>
                <a:noFill/>
              </a:ln>
              <a:effectLst/>
            </c:spPr>
            <c:txPr>
              <a:bodyPr/>
              <a:lstStyle/>
              <a:p>
                <a:pPr>
                  <a:defRPr sz="1200"/>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'[Indicator 20_ISCS 2017_SD.xlsx]Figure 20.3 Data'!$A$2:$A$9</c:f>
              <c:strCache>
                <c:ptCount val="8"/>
                <c:pt idx="0">
                  <c:v>Natural disasters</c:v>
                </c:pt>
                <c:pt idx="1">
                  <c:v>Bomb threats or incidents</c:v>
                </c:pt>
                <c:pt idx="2">
                  <c:v>Shootings</c:v>
                </c:pt>
                <c:pt idx="3">
                  <c:v>Post-crisis reunification of students with their families</c:v>
                </c:pt>
                <c:pt idx="4">
                  <c:v>Suicide threat or incident</c:v>
                </c:pt>
                <c:pt idx="5">
                  <c:v>Chemical, biological, or radiological threats or incidents</c:v>
                </c:pt>
                <c:pt idx="6">
                  <c:v>Hostages</c:v>
                </c:pt>
                <c:pt idx="7">
                  <c:v>Pandemic flu</c:v>
                </c:pt>
              </c:strCache>
            </c:strRef>
          </c:cat>
          <c:val>
            <c:numRef>
              <c:f>'[Indicator 20_ISCS 2017_SD.xlsx]Figure 20.3 Data'!$B$2:$B$9</c:f>
              <c:numCache>
                <c:formatCode>0.00</c:formatCode>
                <c:ptCount val="8"/>
                <c:pt idx="0">
                  <c:v>96.055509999999998</c:v>
                </c:pt>
                <c:pt idx="1">
                  <c:v>94.137800999999996</c:v>
                </c:pt>
                <c:pt idx="2">
                  <c:v>92.385825999999994</c:v>
                </c:pt>
                <c:pt idx="3">
                  <c:v>86.264190999999997</c:v>
                </c:pt>
                <c:pt idx="4">
                  <c:v>84.622432000000003</c:v>
                </c:pt>
                <c:pt idx="5">
                  <c:v>73.141187000000002</c:v>
                </c:pt>
                <c:pt idx="6">
                  <c:v>60.546799</c:v>
                </c:pt>
                <c:pt idx="7">
                  <c:v>50.956791000000003</c:v>
                </c:pt>
              </c:numCache>
            </c:numRef>
          </c:val>
        </c:ser>
        <c:dLbls>
          <c:dLblPos val="outEnd"/>
          <c:showLegendKey val="0"/>
          <c:showVal val="1"/>
          <c:showCatName val="0"/>
          <c:showSerName val="0"/>
          <c:showPercent val="0"/>
          <c:showBubbleSize val="0"/>
        </c:dLbls>
        <c:gapWidth val="150"/>
        <c:axId val="143704064"/>
        <c:axId val="143707136"/>
      </c:barChart>
      <c:catAx>
        <c:axId val="143704064"/>
        <c:scaling>
          <c:orientation val="minMax"/>
        </c:scaling>
        <c:delete val="0"/>
        <c:axPos val="b"/>
        <c:title>
          <c:tx>
            <c:rich>
              <a:bodyPr/>
              <a:lstStyle/>
              <a:p>
                <a:pPr>
                  <a:defRPr sz="1200"/>
                </a:pPr>
                <a:r>
                  <a:rPr lang="en-US" sz="1200"/>
                  <a:t>Selected scenarios</a:t>
                </a:r>
              </a:p>
            </c:rich>
          </c:tx>
          <c:layout>
            <c:manualLayout>
              <c:xMode val="edge"/>
              <c:yMode val="edge"/>
              <c:x val="0.4707042800752268"/>
              <c:y val="0.93495692846086542"/>
            </c:manualLayout>
          </c:layout>
          <c:overlay val="0"/>
        </c:title>
        <c:numFmt formatCode="General" sourceLinked="0"/>
        <c:majorTickMark val="none"/>
        <c:minorTickMark val="none"/>
        <c:tickLblPos val="nextTo"/>
        <c:txPr>
          <a:bodyPr/>
          <a:lstStyle/>
          <a:p>
            <a:pPr>
              <a:defRPr sz="1200"/>
            </a:pPr>
            <a:endParaRPr lang="en-US"/>
          </a:p>
        </c:txPr>
        <c:crossAx val="143707136"/>
        <c:crosses val="autoZero"/>
        <c:auto val="1"/>
        <c:lblAlgn val="ctr"/>
        <c:lblOffset val="100"/>
        <c:noMultiLvlLbl val="0"/>
      </c:catAx>
      <c:valAx>
        <c:axId val="143707136"/>
        <c:scaling>
          <c:orientation val="minMax"/>
          <c:max val="100"/>
          <c:min val="0"/>
        </c:scaling>
        <c:delete val="0"/>
        <c:axPos val="l"/>
        <c:majorGridlines>
          <c:spPr>
            <a:ln>
              <a:noFill/>
            </a:ln>
          </c:spPr>
        </c:majorGridlines>
        <c:numFmt formatCode="0" sourceLinked="0"/>
        <c:majorTickMark val="out"/>
        <c:minorTickMark val="none"/>
        <c:tickLblPos val="nextTo"/>
        <c:txPr>
          <a:bodyPr/>
          <a:lstStyle/>
          <a:p>
            <a:pPr>
              <a:defRPr sz="1200" baseline="0"/>
            </a:pPr>
            <a:endParaRPr lang="en-US"/>
          </a:p>
        </c:txPr>
        <c:crossAx val="143704064"/>
        <c:crosses val="autoZero"/>
        <c:crossBetween val="between"/>
        <c:majorUnit val="20"/>
      </c:valAx>
      <c:spPr>
        <a:solidFill>
          <a:schemeClr val="bg1"/>
        </a:solidFill>
      </c:spPr>
    </c:plotArea>
    <c:plotVisOnly val="1"/>
    <c:dispBlanksAs val="gap"/>
    <c:showDLblsOverMax val="0"/>
  </c:chart>
  <c:spPr>
    <a:solidFill>
      <a:schemeClr val="bg1"/>
    </a:solidFill>
  </c:spPr>
  <c:txPr>
    <a:bodyPr/>
    <a:lstStyle/>
    <a:p>
      <a:pPr>
        <a:defRPr sz="1000">
          <a:latin typeface="Arial" panose="020B0604020202020204" pitchFamily="34" charset="0"/>
          <a:cs typeface="Arial" panose="020B0604020202020204" pitchFamily="34" charset="0"/>
        </a:defRPr>
      </a:pPr>
      <a:endParaRPr lang="en-US"/>
    </a:p>
  </c:txPr>
  <c:externalData r:id="rId1">
    <c:autoUpdate val="0"/>
  </c:externalData>
  <c:userShapes r:id="rId2"/>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t>Primary</a:t>
            </a:r>
          </a:p>
        </c:rich>
      </c:tx>
      <c:layout/>
      <c:overlay val="0"/>
    </c:title>
    <c:autoTitleDeleted val="0"/>
    <c:plotArea>
      <c:layout/>
      <c:barChart>
        <c:barDir val="col"/>
        <c:grouping val="clustered"/>
        <c:varyColors val="0"/>
        <c:ser>
          <c:idx val="0"/>
          <c:order val="0"/>
          <c:tx>
            <c:strRef>
              <c:f>Sheet2!$A$3</c:f>
              <c:strCache>
                <c:ptCount val="1"/>
                <c:pt idx="0">
                  <c:v>Less than 5 percent</c:v>
                </c:pt>
              </c:strCache>
            </c:strRef>
          </c:tx>
          <c:invertIfNegative val="0"/>
          <c:cat>
            <c:strRef>
              <c:f>Sheet2!$B$2:$E$2</c:f>
              <c:strCache>
                <c:ptCount val="4"/>
                <c:pt idx="0">
                  <c:v>Carry a stun gun</c:v>
                </c:pt>
                <c:pt idx="1">
                  <c:v>Carry chemical aerosol sprays</c:v>
                </c:pt>
                <c:pt idx="2">
                  <c:v>Carry a firearm</c:v>
                </c:pt>
                <c:pt idx="3">
                  <c:v>Wear a body camera</c:v>
                </c:pt>
              </c:strCache>
            </c:strRef>
          </c:cat>
          <c:val>
            <c:numRef>
              <c:f>Sheet2!$B$3:$E$3</c:f>
              <c:numCache>
                <c:formatCode>General</c:formatCode>
                <c:ptCount val="4"/>
                <c:pt idx="0">
                  <c:v>0</c:v>
                </c:pt>
                <c:pt idx="1">
                  <c:v>0</c:v>
                </c:pt>
                <c:pt idx="2">
                  <c:v>0</c:v>
                </c:pt>
                <c:pt idx="3">
                  <c:v>0</c:v>
                </c:pt>
              </c:numCache>
            </c:numRef>
          </c:val>
        </c:ser>
        <c:ser>
          <c:idx val="1"/>
          <c:order val="1"/>
          <c:tx>
            <c:strRef>
              <c:f>Sheet2!$A$4</c:f>
              <c:strCache>
                <c:ptCount val="1"/>
                <c:pt idx="0">
                  <c:v>5 to less than 20 percent</c:v>
                </c:pt>
              </c:strCache>
            </c:strRef>
          </c:tx>
          <c:invertIfNegative val="0"/>
          <c:dLbls>
            <c:dLbl>
              <c:idx val="0"/>
              <c:layout/>
              <c:tx>
                <c:rich>
                  <a:bodyPr/>
                  <a:lstStyle/>
                  <a:p>
                    <a:r>
                      <a:rPr lang="en-US" smtClean="0"/>
                      <a:t>68</a:t>
                    </a:r>
                    <a:endParaRPr lang="en-US"/>
                  </a:p>
                </c:rich>
              </c:tx>
              <c:showLegendKey val="0"/>
              <c:showVal val="1"/>
              <c:showCatName val="0"/>
              <c:showSerName val="0"/>
              <c:showPercent val="0"/>
              <c:showBubbleSize val="0"/>
            </c:dLbl>
            <c:dLbl>
              <c:idx val="1"/>
              <c:layout/>
              <c:tx>
                <c:rich>
                  <a:bodyPr/>
                  <a:lstStyle/>
                  <a:p>
                    <a:r>
                      <a:rPr lang="en-US" smtClean="0"/>
                      <a:t>66</a:t>
                    </a:r>
                    <a:endParaRPr lang="en-US"/>
                  </a:p>
                </c:rich>
              </c:tx>
              <c:showLegendKey val="0"/>
              <c:showVal val="1"/>
              <c:showCatName val="0"/>
              <c:showSerName val="0"/>
              <c:showPercent val="0"/>
              <c:showBubbleSize val="0"/>
            </c:dLbl>
            <c:dLbl>
              <c:idx val="2"/>
              <c:layout/>
              <c:tx>
                <c:rich>
                  <a:bodyPr/>
                  <a:lstStyle/>
                  <a:p>
                    <a:r>
                      <a:rPr lang="en-US" smtClean="0"/>
                      <a:t>90</a:t>
                    </a:r>
                    <a:endParaRPr lang="en-US"/>
                  </a:p>
                </c:rich>
              </c:tx>
              <c:showLegendKey val="0"/>
              <c:showVal val="1"/>
              <c:showCatName val="0"/>
              <c:showSerName val="0"/>
              <c:showPercent val="0"/>
              <c:showBubbleSize val="0"/>
            </c:dLbl>
            <c:dLbl>
              <c:idx val="3"/>
              <c:layout>
                <c:manualLayout>
                  <c:x val="-2.1680216802168022E-2"/>
                  <c:y val="-6.7340067340067337E-3"/>
                </c:manualLayout>
              </c:layout>
              <c:tx>
                <c:rich>
                  <a:bodyPr/>
                  <a:lstStyle/>
                  <a:p>
                    <a:r>
                      <a:rPr lang="en-US" dirty="0" smtClean="0"/>
                      <a:t>17</a:t>
                    </a:r>
                    <a:endParaRPr lang="en-US" dirty="0"/>
                  </a:p>
                </c:rich>
              </c:tx>
              <c:showLegendKey val="0"/>
              <c:showVal val="1"/>
              <c:showCatName val="0"/>
              <c:showSerName val="0"/>
              <c:showPercent val="0"/>
              <c:showBubbleSize val="0"/>
            </c:dLbl>
            <c:txPr>
              <a:bodyPr/>
              <a:lstStyle/>
              <a:p>
                <a:pPr>
                  <a:defRPr sz="900"/>
                </a:pPr>
                <a:endParaRPr lang="en-US"/>
              </a:p>
            </c:txPr>
            <c:showLegendKey val="0"/>
            <c:showVal val="1"/>
            <c:showCatName val="0"/>
            <c:showSerName val="0"/>
            <c:showPercent val="0"/>
            <c:showBubbleSize val="0"/>
            <c:showLeaderLines val="0"/>
          </c:dLbls>
          <c:cat>
            <c:strRef>
              <c:f>Sheet2!$B$2:$E$2</c:f>
              <c:strCache>
                <c:ptCount val="4"/>
                <c:pt idx="0">
                  <c:v>Carry a stun gun</c:v>
                </c:pt>
                <c:pt idx="1">
                  <c:v>Carry chemical aerosol sprays</c:v>
                </c:pt>
                <c:pt idx="2">
                  <c:v>Carry a firearm</c:v>
                </c:pt>
                <c:pt idx="3">
                  <c:v>Wear a body camera</c:v>
                </c:pt>
              </c:strCache>
            </c:strRef>
          </c:cat>
          <c:val>
            <c:numRef>
              <c:f>Sheet2!$B$4:$E$4</c:f>
              <c:numCache>
                <c:formatCode>General</c:formatCode>
                <c:ptCount val="4"/>
                <c:pt idx="0">
                  <c:v>68.2</c:v>
                </c:pt>
                <c:pt idx="1">
                  <c:v>66.099999999999994</c:v>
                </c:pt>
                <c:pt idx="2">
                  <c:v>89.7</c:v>
                </c:pt>
                <c:pt idx="3">
                  <c:v>16.600000000000001</c:v>
                </c:pt>
              </c:numCache>
            </c:numRef>
          </c:val>
        </c:ser>
        <c:ser>
          <c:idx val="2"/>
          <c:order val="2"/>
          <c:tx>
            <c:strRef>
              <c:f>Sheet2!$A$5</c:f>
              <c:strCache>
                <c:ptCount val="1"/>
                <c:pt idx="0">
                  <c:v>20 to less than 50 percent</c:v>
                </c:pt>
              </c:strCache>
            </c:strRef>
          </c:tx>
          <c:spPr>
            <a:solidFill>
              <a:schemeClr val="bg2">
                <a:lumMod val="60000"/>
                <a:lumOff val="40000"/>
              </a:schemeClr>
            </a:solidFill>
          </c:spPr>
          <c:invertIfNegative val="0"/>
          <c:dLbls>
            <c:dLbl>
              <c:idx val="0"/>
              <c:layout/>
              <c:tx>
                <c:rich>
                  <a:bodyPr/>
                  <a:lstStyle/>
                  <a:p>
                    <a:r>
                      <a:rPr lang="en-US" smtClean="0"/>
                      <a:t>73</a:t>
                    </a:r>
                    <a:endParaRPr lang="en-US"/>
                  </a:p>
                </c:rich>
              </c:tx>
              <c:showLegendKey val="0"/>
              <c:showVal val="1"/>
              <c:showCatName val="0"/>
              <c:showSerName val="0"/>
              <c:showPercent val="0"/>
              <c:showBubbleSize val="0"/>
            </c:dLbl>
            <c:dLbl>
              <c:idx val="1"/>
              <c:layout/>
              <c:tx>
                <c:rich>
                  <a:bodyPr/>
                  <a:lstStyle/>
                  <a:p>
                    <a:r>
                      <a:rPr lang="en-US" smtClean="0"/>
                      <a:t>62</a:t>
                    </a:r>
                    <a:endParaRPr lang="en-US"/>
                  </a:p>
                </c:rich>
              </c:tx>
              <c:showLegendKey val="0"/>
              <c:showVal val="1"/>
              <c:showCatName val="0"/>
              <c:showSerName val="0"/>
              <c:showPercent val="0"/>
              <c:showBubbleSize val="0"/>
            </c:dLbl>
            <c:dLbl>
              <c:idx val="2"/>
              <c:layout/>
              <c:tx>
                <c:rich>
                  <a:bodyPr/>
                  <a:lstStyle/>
                  <a:p>
                    <a:r>
                      <a:rPr lang="en-US" smtClean="0"/>
                      <a:t>92</a:t>
                    </a:r>
                    <a:endParaRPr lang="en-US"/>
                  </a:p>
                </c:rich>
              </c:tx>
              <c:showLegendKey val="0"/>
              <c:showVal val="1"/>
              <c:showCatName val="0"/>
              <c:showSerName val="0"/>
              <c:showPercent val="0"/>
              <c:showBubbleSize val="0"/>
            </c:dLbl>
            <c:dLbl>
              <c:idx val="3"/>
              <c:layout/>
              <c:tx>
                <c:rich>
                  <a:bodyPr/>
                  <a:lstStyle/>
                  <a:p>
                    <a:r>
                      <a:rPr lang="en-US" smtClean="0"/>
                      <a:t>17</a:t>
                    </a:r>
                    <a:endParaRPr lang="en-US"/>
                  </a:p>
                </c:rich>
              </c:tx>
              <c:showLegendKey val="0"/>
              <c:showVal val="1"/>
              <c:showCatName val="0"/>
              <c:showSerName val="0"/>
              <c:showPercent val="0"/>
              <c:showBubbleSize val="0"/>
            </c:dLbl>
            <c:txPr>
              <a:bodyPr/>
              <a:lstStyle/>
              <a:p>
                <a:pPr>
                  <a:defRPr sz="900"/>
                </a:pPr>
                <a:endParaRPr lang="en-US"/>
              </a:p>
            </c:txPr>
            <c:showLegendKey val="0"/>
            <c:showVal val="1"/>
            <c:showCatName val="0"/>
            <c:showSerName val="0"/>
            <c:showPercent val="0"/>
            <c:showBubbleSize val="0"/>
            <c:showLeaderLines val="0"/>
          </c:dLbls>
          <c:cat>
            <c:strRef>
              <c:f>Sheet2!$B$2:$E$2</c:f>
              <c:strCache>
                <c:ptCount val="4"/>
                <c:pt idx="0">
                  <c:v>Carry a stun gun</c:v>
                </c:pt>
                <c:pt idx="1">
                  <c:v>Carry chemical aerosol sprays</c:v>
                </c:pt>
                <c:pt idx="2">
                  <c:v>Carry a firearm</c:v>
                </c:pt>
                <c:pt idx="3">
                  <c:v>Wear a body camera</c:v>
                </c:pt>
              </c:strCache>
            </c:strRef>
          </c:cat>
          <c:val>
            <c:numRef>
              <c:f>Sheet2!$B$5:$E$5</c:f>
              <c:numCache>
                <c:formatCode>General</c:formatCode>
                <c:ptCount val="4"/>
                <c:pt idx="0">
                  <c:v>72.8</c:v>
                </c:pt>
                <c:pt idx="1">
                  <c:v>62.4</c:v>
                </c:pt>
                <c:pt idx="2">
                  <c:v>92.2</c:v>
                </c:pt>
                <c:pt idx="3">
                  <c:v>16.899999999999999</c:v>
                </c:pt>
              </c:numCache>
            </c:numRef>
          </c:val>
        </c:ser>
        <c:ser>
          <c:idx val="3"/>
          <c:order val="3"/>
          <c:tx>
            <c:strRef>
              <c:f>Sheet2!$A$6</c:f>
              <c:strCache>
                <c:ptCount val="1"/>
                <c:pt idx="0">
                  <c:v>50 percent or more</c:v>
                </c:pt>
              </c:strCache>
            </c:strRef>
          </c:tx>
          <c:invertIfNegative val="0"/>
          <c:dLbls>
            <c:dLbl>
              <c:idx val="0"/>
              <c:layout/>
              <c:tx>
                <c:rich>
                  <a:bodyPr/>
                  <a:lstStyle/>
                  <a:p>
                    <a:r>
                      <a:rPr lang="en-US" smtClean="0"/>
                      <a:t>57</a:t>
                    </a:r>
                    <a:endParaRPr lang="en-US"/>
                  </a:p>
                </c:rich>
              </c:tx>
              <c:showLegendKey val="0"/>
              <c:showVal val="1"/>
              <c:showCatName val="0"/>
              <c:showSerName val="0"/>
              <c:showPercent val="0"/>
              <c:showBubbleSize val="0"/>
            </c:dLbl>
            <c:dLbl>
              <c:idx val="1"/>
              <c:layout/>
              <c:tx>
                <c:rich>
                  <a:bodyPr/>
                  <a:lstStyle/>
                  <a:p>
                    <a:r>
                      <a:rPr lang="en-US" smtClean="0"/>
                      <a:t>52</a:t>
                    </a:r>
                    <a:endParaRPr lang="en-US"/>
                  </a:p>
                </c:rich>
              </c:tx>
              <c:showLegendKey val="0"/>
              <c:showVal val="1"/>
              <c:showCatName val="0"/>
              <c:showSerName val="0"/>
              <c:showPercent val="0"/>
              <c:showBubbleSize val="0"/>
            </c:dLbl>
            <c:dLbl>
              <c:idx val="2"/>
              <c:layout/>
              <c:tx>
                <c:rich>
                  <a:bodyPr/>
                  <a:lstStyle/>
                  <a:p>
                    <a:r>
                      <a:rPr lang="en-US" smtClean="0"/>
                      <a:t>79</a:t>
                    </a:r>
                    <a:endParaRPr lang="en-US"/>
                  </a:p>
                </c:rich>
              </c:tx>
              <c:showLegendKey val="0"/>
              <c:showVal val="1"/>
              <c:showCatName val="0"/>
              <c:showSerName val="0"/>
              <c:showPercent val="0"/>
              <c:showBubbleSize val="0"/>
            </c:dLbl>
            <c:dLbl>
              <c:idx val="3"/>
              <c:layout/>
              <c:tx>
                <c:rich>
                  <a:bodyPr/>
                  <a:lstStyle/>
                  <a:p>
                    <a:r>
                      <a:rPr lang="en-US" smtClean="0"/>
                      <a:t>10</a:t>
                    </a:r>
                    <a:endParaRPr lang="en-US"/>
                  </a:p>
                </c:rich>
              </c:tx>
              <c:showLegendKey val="0"/>
              <c:showVal val="1"/>
              <c:showCatName val="0"/>
              <c:showSerName val="0"/>
              <c:showPercent val="0"/>
              <c:showBubbleSize val="0"/>
            </c:dLbl>
            <c:txPr>
              <a:bodyPr/>
              <a:lstStyle/>
              <a:p>
                <a:pPr>
                  <a:defRPr sz="900"/>
                </a:pPr>
                <a:endParaRPr lang="en-US"/>
              </a:p>
            </c:txPr>
            <c:showLegendKey val="0"/>
            <c:showVal val="1"/>
            <c:showCatName val="0"/>
            <c:showSerName val="0"/>
            <c:showPercent val="0"/>
            <c:showBubbleSize val="0"/>
            <c:showLeaderLines val="0"/>
          </c:dLbls>
          <c:cat>
            <c:strRef>
              <c:f>Sheet2!$B$2:$E$2</c:f>
              <c:strCache>
                <c:ptCount val="4"/>
                <c:pt idx="0">
                  <c:v>Carry a stun gun</c:v>
                </c:pt>
                <c:pt idx="1">
                  <c:v>Carry chemical aerosol sprays</c:v>
                </c:pt>
                <c:pt idx="2">
                  <c:v>Carry a firearm</c:v>
                </c:pt>
                <c:pt idx="3">
                  <c:v>Wear a body camera</c:v>
                </c:pt>
              </c:strCache>
            </c:strRef>
          </c:cat>
          <c:val>
            <c:numRef>
              <c:f>Sheet2!$B$6:$E$6</c:f>
              <c:numCache>
                <c:formatCode>General</c:formatCode>
                <c:ptCount val="4"/>
                <c:pt idx="0">
                  <c:v>57.2</c:v>
                </c:pt>
                <c:pt idx="1">
                  <c:v>51.5</c:v>
                </c:pt>
                <c:pt idx="2">
                  <c:v>79.3</c:v>
                </c:pt>
                <c:pt idx="3">
                  <c:v>9.9</c:v>
                </c:pt>
              </c:numCache>
            </c:numRef>
          </c:val>
        </c:ser>
        <c:dLbls>
          <c:showLegendKey val="0"/>
          <c:showVal val="0"/>
          <c:showCatName val="0"/>
          <c:showSerName val="0"/>
          <c:showPercent val="0"/>
          <c:showBubbleSize val="0"/>
        </c:dLbls>
        <c:gapWidth val="75"/>
        <c:overlap val="-25"/>
        <c:axId val="144577280"/>
        <c:axId val="144578816"/>
      </c:barChart>
      <c:catAx>
        <c:axId val="144577280"/>
        <c:scaling>
          <c:orientation val="minMax"/>
        </c:scaling>
        <c:delete val="0"/>
        <c:axPos val="b"/>
        <c:majorTickMark val="none"/>
        <c:minorTickMark val="none"/>
        <c:tickLblPos val="nextTo"/>
        <c:crossAx val="144578816"/>
        <c:crosses val="autoZero"/>
        <c:auto val="1"/>
        <c:lblAlgn val="ctr"/>
        <c:lblOffset val="100"/>
        <c:noMultiLvlLbl val="0"/>
      </c:catAx>
      <c:valAx>
        <c:axId val="144578816"/>
        <c:scaling>
          <c:orientation val="minMax"/>
        </c:scaling>
        <c:delete val="0"/>
        <c:axPos val="l"/>
        <c:majorGridlines>
          <c:spPr>
            <a:ln>
              <a:noFill/>
            </a:ln>
          </c:spPr>
        </c:majorGridlines>
        <c:numFmt formatCode="General" sourceLinked="1"/>
        <c:majorTickMark val="none"/>
        <c:minorTickMark val="none"/>
        <c:tickLblPos val="nextTo"/>
        <c:spPr>
          <a:ln w="9525">
            <a:noFill/>
          </a:ln>
        </c:spPr>
        <c:crossAx val="144577280"/>
        <c:crosses val="autoZero"/>
        <c:crossBetween val="between"/>
      </c:valAx>
    </c:plotArea>
    <c:legend>
      <c:legendPos val="b"/>
      <c:layout/>
      <c:overlay val="0"/>
    </c:legend>
    <c:plotVisOnly val="1"/>
    <c:dispBlanksAs val="gap"/>
    <c:showDLblsOverMax val="0"/>
  </c:chart>
  <c:externalData r:id="rId1">
    <c:autoUpdate val="0"/>
  </c:externalData>
  <c:userShapes r:id="rId2"/>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t>Secondary</a:t>
            </a:r>
          </a:p>
        </c:rich>
      </c:tx>
      <c:layout/>
      <c:overlay val="0"/>
    </c:title>
    <c:autoTitleDeleted val="0"/>
    <c:plotArea>
      <c:layout/>
      <c:barChart>
        <c:barDir val="col"/>
        <c:grouping val="clustered"/>
        <c:varyColors val="0"/>
        <c:ser>
          <c:idx val="0"/>
          <c:order val="0"/>
          <c:tx>
            <c:strRef>
              <c:f>Sheet2!$A$11</c:f>
              <c:strCache>
                <c:ptCount val="1"/>
                <c:pt idx="0">
                  <c:v>Less than 5 percent</c:v>
                </c:pt>
              </c:strCache>
            </c:strRef>
          </c:tx>
          <c:invertIfNegative val="0"/>
          <c:dLbls>
            <c:dLbl>
              <c:idx val="0"/>
              <c:layout/>
              <c:tx>
                <c:rich>
                  <a:bodyPr/>
                  <a:lstStyle/>
                  <a:p>
                    <a:r>
                      <a:rPr lang="en-US" smtClean="0"/>
                      <a:t>67</a:t>
                    </a:r>
                    <a:endParaRPr lang="en-US"/>
                  </a:p>
                </c:rich>
              </c:tx>
              <c:showLegendKey val="0"/>
              <c:showVal val="1"/>
              <c:showCatName val="0"/>
              <c:showSerName val="0"/>
              <c:showPercent val="0"/>
              <c:showBubbleSize val="0"/>
            </c:dLbl>
            <c:dLbl>
              <c:idx val="1"/>
              <c:layout/>
              <c:tx>
                <c:rich>
                  <a:bodyPr/>
                  <a:lstStyle/>
                  <a:p>
                    <a:r>
                      <a:rPr lang="en-US" smtClean="0"/>
                      <a:t>57</a:t>
                    </a:r>
                    <a:endParaRPr lang="en-US"/>
                  </a:p>
                </c:rich>
              </c:tx>
              <c:showLegendKey val="0"/>
              <c:showVal val="1"/>
              <c:showCatName val="0"/>
              <c:showSerName val="0"/>
              <c:showPercent val="0"/>
              <c:showBubbleSize val="0"/>
            </c:dLbl>
            <c:dLbl>
              <c:idx val="2"/>
              <c:layout/>
              <c:tx>
                <c:rich>
                  <a:bodyPr/>
                  <a:lstStyle/>
                  <a:p>
                    <a:r>
                      <a:rPr lang="en-US" smtClean="0"/>
                      <a:t>95</a:t>
                    </a:r>
                    <a:endParaRPr lang="en-US"/>
                  </a:p>
                </c:rich>
              </c:tx>
              <c:showLegendKey val="0"/>
              <c:showVal val="1"/>
              <c:showCatName val="0"/>
              <c:showSerName val="0"/>
              <c:showPercent val="0"/>
              <c:showBubbleSize val="0"/>
            </c:dLbl>
            <c:dLbl>
              <c:idx val="3"/>
              <c:layout>
                <c:manualLayout>
                  <c:x val="-1.3661202185792349E-2"/>
                  <c:y val="0"/>
                </c:manualLayout>
              </c:layout>
              <c:tx>
                <c:rich>
                  <a:bodyPr/>
                  <a:lstStyle/>
                  <a:p>
                    <a:r>
                      <a:rPr lang="en-US" dirty="0" smtClean="0"/>
                      <a:t>16</a:t>
                    </a:r>
                    <a:endParaRPr lang="en-US" dirty="0"/>
                  </a:p>
                </c:rich>
              </c:tx>
              <c:showLegendKey val="0"/>
              <c:showVal val="1"/>
              <c:showCatName val="0"/>
              <c:showSerName val="0"/>
              <c:showPercent val="0"/>
              <c:showBubbleSize val="0"/>
            </c:dLbl>
            <c:txPr>
              <a:bodyPr/>
              <a:lstStyle/>
              <a:p>
                <a:pPr>
                  <a:defRPr sz="900"/>
                </a:pPr>
                <a:endParaRPr lang="en-US"/>
              </a:p>
            </c:txPr>
            <c:showLegendKey val="0"/>
            <c:showVal val="1"/>
            <c:showCatName val="0"/>
            <c:showSerName val="0"/>
            <c:showPercent val="0"/>
            <c:showBubbleSize val="0"/>
            <c:showLeaderLines val="0"/>
          </c:dLbls>
          <c:cat>
            <c:strRef>
              <c:f>Sheet2!$B$10:$E$10</c:f>
              <c:strCache>
                <c:ptCount val="4"/>
                <c:pt idx="0">
                  <c:v>Carry a stun gun</c:v>
                </c:pt>
                <c:pt idx="1">
                  <c:v>Carry chemical aerosol sprays</c:v>
                </c:pt>
                <c:pt idx="2">
                  <c:v>Carry a firearm</c:v>
                </c:pt>
                <c:pt idx="3">
                  <c:v>Wear a body camera</c:v>
                </c:pt>
              </c:strCache>
            </c:strRef>
          </c:cat>
          <c:val>
            <c:numRef>
              <c:f>Sheet2!$B$11:$E$11</c:f>
              <c:numCache>
                <c:formatCode>General</c:formatCode>
                <c:ptCount val="4"/>
                <c:pt idx="0">
                  <c:v>67.2</c:v>
                </c:pt>
                <c:pt idx="1">
                  <c:v>56.8</c:v>
                </c:pt>
                <c:pt idx="2">
                  <c:v>95.2</c:v>
                </c:pt>
                <c:pt idx="3">
                  <c:v>15.7</c:v>
                </c:pt>
              </c:numCache>
            </c:numRef>
          </c:val>
        </c:ser>
        <c:ser>
          <c:idx val="1"/>
          <c:order val="1"/>
          <c:tx>
            <c:strRef>
              <c:f>Sheet2!$A$12</c:f>
              <c:strCache>
                <c:ptCount val="1"/>
                <c:pt idx="0">
                  <c:v>5 to less than 20 percent</c:v>
                </c:pt>
              </c:strCache>
            </c:strRef>
          </c:tx>
          <c:invertIfNegative val="0"/>
          <c:dLbls>
            <c:dLbl>
              <c:idx val="0"/>
              <c:layout/>
              <c:tx>
                <c:rich>
                  <a:bodyPr/>
                  <a:lstStyle/>
                  <a:p>
                    <a:r>
                      <a:rPr lang="en-US" smtClean="0"/>
                      <a:t>73</a:t>
                    </a:r>
                    <a:endParaRPr lang="en-US"/>
                  </a:p>
                </c:rich>
              </c:tx>
              <c:showLegendKey val="0"/>
              <c:showVal val="1"/>
              <c:showCatName val="0"/>
              <c:showSerName val="0"/>
              <c:showPercent val="0"/>
              <c:showBubbleSize val="0"/>
            </c:dLbl>
            <c:dLbl>
              <c:idx val="1"/>
              <c:layout/>
              <c:tx>
                <c:rich>
                  <a:bodyPr/>
                  <a:lstStyle/>
                  <a:p>
                    <a:r>
                      <a:rPr lang="en-US" smtClean="0"/>
                      <a:t>73</a:t>
                    </a:r>
                    <a:endParaRPr lang="en-US"/>
                  </a:p>
                </c:rich>
              </c:tx>
              <c:showLegendKey val="0"/>
              <c:showVal val="1"/>
              <c:showCatName val="0"/>
              <c:showSerName val="0"/>
              <c:showPercent val="0"/>
              <c:showBubbleSize val="0"/>
            </c:dLbl>
            <c:dLbl>
              <c:idx val="2"/>
              <c:layout/>
              <c:tx>
                <c:rich>
                  <a:bodyPr/>
                  <a:lstStyle/>
                  <a:p>
                    <a:r>
                      <a:rPr lang="en-US" smtClean="0"/>
                      <a:t>94</a:t>
                    </a:r>
                    <a:endParaRPr lang="en-US"/>
                  </a:p>
                </c:rich>
              </c:tx>
              <c:showLegendKey val="0"/>
              <c:showVal val="1"/>
              <c:showCatName val="0"/>
              <c:showSerName val="0"/>
              <c:showPercent val="0"/>
              <c:showBubbleSize val="0"/>
            </c:dLbl>
            <c:dLbl>
              <c:idx val="3"/>
              <c:layout/>
              <c:tx>
                <c:rich>
                  <a:bodyPr/>
                  <a:lstStyle/>
                  <a:p>
                    <a:r>
                      <a:rPr lang="en-US" smtClean="0"/>
                      <a:t>19</a:t>
                    </a:r>
                    <a:endParaRPr lang="en-US"/>
                  </a:p>
                </c:rich>
              </c:tx>
              <c:showLegendKey val="0"/>
              <c:showVal val="1"/>
              <c:showCatName val="0"/>
              <c:showSerName val="0"/>
              <c:showPercent val="0"/>
              <c:showBubbleSize val="0"/>
            </c:dLbl>
            <c:txPr>
              <a:bodyPr/>
              <a:lstStyle/>
              <a:p>
                <a:pPr>
                  <a:defRPr sz="900"/>
                </a:pPr>
                <a:endParaRPr lang="en-US"/>
              </a:p>
            </c:txPr>
            <c:showLegendKey val="0"/>
            <c:showVal val="1"/>
            <c:showCatName val="0"/>
            <c:showSerName val="0"/>
            <c:showPercent val="0"/>
            <c:showBubbleSize val="0"/>
            <c:showLeaderLines val="0"/>
          </c:dLbls>
          <c:cat>
            <c:strRef>
              <c:f>Sheet2!$B$10:$E$10</c:f>
              <c:strCache>
                <c:ptCount val="4"/>
                <c:pt idx="0">
                  <c:v>Carry a stun gun</c:v>
                </c:pt>
                <c:pt idx="1">
                  <c:v>Carry chemical aerosol sprays</c:v>
                </c:pt>
                <c:pt idx="2">
                  <c:v>Carry a firearm</c:v>
                </c:pt>
                <c:pt idx="3">
                  <c:v>Wear a body camera</c:v>
                </c:pt>
              </c:strCache>
            </c:strRef>
          </c:cat>
          <c:val>
            <c:numRef>
              <c:f>Sheet2!$B$12:$E$12</c:f>
              <c:numCache>
                <c:formatCode>General</c:formatCode>
                <c:ptCount val="4"/>
                <c:pt idx="0">
                  <c:v>72.599999999999994</c:v>
                </c:pt>
                <c:pt idx="1">
                  <c:v>72.900000000000006</c:v>
                </c:pt>
                <c:pt idx="2">
                  <c:v>94.4</c:v>
                </c:pt>
                <c:pt idx="3">
                  <c:v>19.2</c:v>
                </c:pt>
              </c:numCache>
            </c:numRef>
          </c:val>
        </c:ser>
        <c:ser>
          <c:idx val="2"/>
          <c:order val="2"/>
          <c:tx>
            <c:strRef>
              <c:f>Sheet2!$A$13</c:f>
              <c:strCache>
                <c:ptCount val="1"/>
                <c:pt idx="0">
                  <c:v>20 to less than 50 percent</c:v>
                </c:pt>
              </c:strCache>
            </c:strRef>
          </c:tx>
          <c:spPr>
            <a:solidFill>
              <a:schemeClr val="bg2">
                <a:lumMod val="60000"/>
                <a:lumOff val="40000"/>
              </a:schemeClr>
            </a:solidFill>
          </c:spPr>
          <c:invertIfNegative val="0"/>
          <c:dLbls>
            <c:dLbl>
              <c:idx val="0"/>
              <c:layout/>
              <c:tx>
                <c:rich>
                  <a:bodyPr/>
                  <a:lstStyle/>
                  <a:p>
                    <a:r>
                      <a:rPr lang="en-US" smtClean="0"/>
                      <a:t>75</a:t>
                    </a:r>
                    <a:endParaRPr lang="en-US"/>
                  </a:p>
                </c:rich>
              </c:tx>
              <c:showLegendKey val="0"/>
              <c:showVal val="1"/>
              <c:showCatName val="0"/>
              <c:showSerName val="0"/>
              <c:showPercent val="0"/>
              <c:showBubbleSize val="0"/>
            </c:dLbl>
            <c:dLbl>
              <c:idx val="1"/>
              <c:layout/>
              <c:tx>
                <c:rich>
                  <a:bodyPr/>
                  <a:lstStyle/>
                  <a:p>
                    <a:r>
                      <a:rPr lang="en-US" smtClean="0"/>
                      <a:t>77</a:t>
                    </a:r>
                    <a:endParaRPr lang="en-US"/>
                  </a:p>
                </c:rich>
              </c:tx>
              <c:showLegendKey val="0"/>
              <c:showVal val="1"/>
              <c:showCatName val="0"/>
              <c:showSerName val="0"/>
              <c:showPercent val="0"/>
              <c:showBubbleSize val="0"/>
            </c:dLbl>
            <c:dLbl>
              <c:idx val="3"/>
              <c:layout/>
              <c:tx>
                <c:rich>
                  <a:bodyPr/>
                  <a:lstStyle/>
                  <a:p>
                    <a:r>
                      <a:rPr lang="en-US" smtClean="0"/>
                      <a:t>21</a:t>
                    </a:r>
                    <a:endParaRPr lang="en-US"/>
                  </a:p>
                </c:rich>
              </c:tx>
              <c:showLegendKey val="0"/>
              <c:showVal val="1"/>
              <c:showCatName val="0"/>
              <c:showSerName val="0"/>
              <c:showPercent val="0"/>
              <c:showBubbleSize val="0"/>
            </c:dLbl>
            <c:txPr>
              <a:bodyPr/>
              <a:lstStyle/>
              <a:p>
                <a:pPr>
                  <a:defRPr sz="900"/>
                </a:pPr>
                <a:endParaRPr lang="en-US"/>
              </a:p>
            </c:txPr>
            <c:showLegendKey val="0"/>
            <c:showVal val="1"/>
            <c:showCatName val="0"/>
            <c:showSerName val="0"/>
            <c:showPercent val="0"/>
            <c:showBubbleSize val="0"/>
            <c:showLeaderLines val="0"/>
          </c:dLbls>
          <c:cat>
            <c:strRef>
              <c:f>Sheet2!$B$10:$E$10</c:f>
              <c:strCache>
                <c:ptCount val="4"/>
                <c:pt idx="0">
                  <c:v>Carry a stun gun</c:v>
                </c:pt>
                <c:pt idx="1">
                  <c:v>Carry chemical aerosol sprays</c:v>
                </c:pt>
                <c:pt idx="2">
                  <c:v>Carry a firearm</c:v>
                </c:pt>
                <c:pt idx="3">
                  <c:v>Wear a body camera</c:v>
                </c:pt>
              </c:strCache>
            </c:strRef>
          </c:cat>
          <c:val>
            <c:numRef>
              <c:f>Sheet2!$B$13:$E$13</c:f>
              <c:numCache>
                <c:formatCode>General</c:formatCode>
                <c:ptCount val="4"/>
                <c:pt idx="0">
                  <c:v>74.8</c:v>
                </c:pt>
                <c:pt idx="1">
                  <c:v>76.7</c:v>
                </c:pt>
                <c:pt idx="2">
                  <c:v>97</c:v>
                </c:pt>
                <c:pt idx="3">
                  <c:v>21.4</c:v>
                </c:pt>
              </c:numCache>
            </c:numRef>
          </c:val>
        </c:ser>
        <c:ser>
          <c:idx val="3"/>
          <c:order val="3"/>
          <c:tx>
            <c:strRef>
              <c:f>Sheet2!$A$14</c:f>
              <c:strCache>
                <c:ptCount val="1"/>
                <c:pt idx="0">
                  <c:v>50 percent or more</c:v>
                </c:pt>
              </c:strCache>
            </c:strRef>
          </c:tx>
          <c:invertIfNegative val="0"/>
          <c:dLbls>
            <c:dLbl>
              <c:idx val="0"/>
              <c:layout/>
              <c:tx>
                <c:rich>
                  <a:bodyPr/>
                  <a:lstStyle/>
                  <a:p>
                    <a:r>
                      <a:rPr lang="en-US" smtClean="0"/>
                      <a:t>67</a:t>
                    </a:r>
                    <a:endParaRPr lang="en-US"/>
                  </a:p>
                </c:rich>
              </c:tx>
              <c:showLegendKey val="0"/>
              <c:showVal val="1"/>
              <c:showCatName val="0"/>
              <c:showSerName val="0"/>
              <c:showPercent val="0"/>
              <c:showBubbleSize val="0"/>
            </c:dLbl>
            <c:dLbl>
              <c:idx val="1"/>
              <c:layout/>
              <c:tx>
                <c:rich>
                  <a:bodyPr/>
                  <a:lstStyle/>
                  <a:p>
                    <a:r>
                      <a:rPr lang="en-US" smtClean="0"/>
                      <a:t>72</a:t>
                    </a:r>
                    <a:endParaRPr lang="en-US"/>
                  </a:p>
                </c:rich>
              </c:tx>
              <c:showLegendKey val="0"/>
              <c:showVal val="1"/>
              <c:showCatName val="0"/>
              <c:showSerName val="0"/>
              <c:showPercent val="0"/>
              <c:showBubbleSize val="0"/>
            </c:dLbl>
            <c:dLbl>
              <c:idx val="2"/>
              <c:layout/>
              <c:tx>
                <c:rich>
                  <a:bodyPr/>
                  <a:lstStyle/>
                  <a:p>
                    <a:r>
                      <a:rPr lang="en-US" smtClean="0"/>
                      <a:t>90</a:t>
                    </a:r>
                    <a:endParaRPr lang="en-US"/>
                  </a:p>
                </c:rich>
              </c:tx>
              <c:showLegendKey val="0"/>
              <c:showVal val="1"/>
              <c:showCatName val="0"/>
              <c:showSerName val="0"/>
              <c:showPercent val="0"/>
              <c:showBubbleSize val="0"/>
            </c:dLbl>
            <c:dLbl>
              <c:idx val="3"/>
              <c:layout/>
              <c:tx>
                <c:rich>
                  <a:bodyPr/>
                  <a:lstStyle/>
                  <a:p>
                    <a:r>
                      <a:rPr lang="en-US" smtClean="0"/>
                      <a:t>17</a:t>
                    </a:r>
                    <a:endParaRPr lang="en-US"/>
                  </a:p>
                </c:rich>
              </c:tx>
              <c:showLegendKey val="0"/>
              <c:showVal val="1"/>
              <c:showCatName val="0"/>
              <c:showSerName val="0"/>
              <c:showPercent val="0"/>
              <c:showBubbleSize val="0"/>
            </c:dLbl>
            <c:txPr>
              <a:bodyPr/>
              <a:lstStyle/>
              <a:p>
                <a:pPr>
                  <a:defRPr sz="900"/>
                </a:pPr>
                <a:endParaRPr lang="en-US"/>
              </a:p>
            </c:txPr>
            <c:showLegendKey val="0"/>
            <c:showVal val="1"/>
            <c:showCatName val="0"/>
            <c:showSerName val="0"/>
            <c:showPercent val="0"/>
            <c:showBubbleSize val="0"/>
            <c:showLeaderLines val="0"/>
          </c:dLbls>
          <c:cat>
            <c:strRef>
              <c:f>Sheet2!$B$10:$E$10</c:f>
              <c:strCache>
                <c:ptCount val="4"/>
                <c:pt idx="0">
                  <c:v>Carry a stun gun</c:v>
                </c:pt>
                <c:pt idx="1">
                  <c:v>Carry chemical aerosol sprays</c:v>
                </c:pt>
                <c:pt idx="2">
                  <c:v>Carry a firearm</c:v>
                </c:pt>
                <c:pt idx="3">
                  <c:v>Wear a body camera</c:v>
                </c:pt>
              </c:strCache>
            </c:strRef>
          </c:cat>
          <c:val>
            <c:numRef>
              <c:f>Sheet2!$B$14:$E$14</c:f>
              <c:numCache>
                <c:formatCode>General</c:formatCode>
                <c:ptCount val="4"/>
                <c:pt idx="0">
                  <c:v>66.5</c:v>
                </c:pt>
                <c:pt idx="1">
                  <c:v>72.099999999999994</c:v>
                </c:pt>
                <c:pt idx="2">
                  <c:v>89.7</c:v>
                </c:pt>
                <c:pt idx="3">
                  <c:v>16.899999999999999</c:v>
                </c:pt>
              </c:numCache>
            </c:numRef>
          </c:val>
        </c:ser>
        <c:dLbls>
          <c:showLegendKey val="0"/>
          <c:showVal val="0"/>
          <c:showCatName val="0"/>
          <c:showSerName val="0"/>
          <c:showPercent val="0"/>
          <c:showBubbleSize val="0"/>
        </c:dLbls>
        <c:gapWidth val="75"/>
        <c:overlap val="-25"/>
        <c:axId val="144648448"/>
        <c:axId val="144695296"/>
      </c:barChart>
      <c:catAx>
        <c:axId val="144648448"/>
        <c:scaling>
          <c:orientation val="minMax"/>
        </c:scaling>
        <c:delete val="0"/>
        <c:axPos val="b"/>
        <c:majorTickMark val="none"/>
        <c:minorTickMark val="none"/>
        <c:tickLblPos val="nextTo"/>
        <c:crossAx val="144695296"/>
        <c:crosses val="autoZero"/>
        <c:auto val="1"/>
        <c:lblAlgn val="ctr"/>
        <c:lblOffset val="100"/>
        <c:noMultiLvlLbl val="0"/>
      </c:catAx>
      <c:valAx>
        <c:axId val="144695296"/>
        <c:scaling>
          <c:orientation val="minMax"/>
          <c:max val="100"/>
        </c:scaling>
        <c:delete val="0"/>
        <c:axPos val="l"/>
        <c:majorGridlines>
          <c:spPr>
            <a:ln>
              <a:noFill/>
            </a:ln>
          </c:spPr>
        </c:majorGridlines>
        <c:numFmt formatCode="General" sourceLinked="1"/>
        <c:majorTickMark val="none"/>
        <c:minorTickMark val="none"/>
        <c:tickLblPos val="nextTo"/>
        <c:spPr>
          <a:ln w="9525">
            <a:noFill/>
          </a:ln>
        </c:spPr>
        <c:crossAx val="144648448"/>
        <c:crosses val="autoZero"/>
        <c:crossBetween val="between"/>
      </c:valAx>
    </c:plotArea>
    <c:legend>
      <c:legendPos val="b"/>
      <c:layout/>
      <c:overlay val="0"/>
    </c:legend>
    <c:plotVisOnly val="1"/>
    <c:dispBlanksAs val="gap"/>
    <c:showDLblsOverMax val="0"/>
  </c:chart>
  <c:externalData r:id="rId1">
    <c:autoUpdate val="0"/>
  </c:externalData>
  <c:userShapes r:id="rId2"/>
</c:chartSpace>
</file>

<file path=ppt/drawings/_rels/drawing1.xml.rels><?xml version="1.0" encoding="UTF-8" standalone="yes"?>
<Relationships xmlns="http://schemas.openxmlformats.org/package/2006/relationships"><Relationship Id="rId1" Type="http://schemas.openxmlformats.org/officeDocument/2006/relationships/image" Target="../media/image4.png"/></Relationships>
</file>

<file path=ppt/drawings/_rels/drawing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image" Target="../media/image5.png"/></Relationships>
</file>

<file path=ppt/drawings/_rels/drawing4.xml.rels><?xml version="1.0" encoding="UTF-8" standalone="yes"?>
<Relationships xmlns="http://schemas.openxmlformats.org/package/2006/relationships"><Relationship Id="rId1" Type="http://schemas.openxmlformats.org/officeDocument/2006/relationships/image" Target="../media/image5.png"/></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png"/></Relationships>
</file>

<file path=ppt/drawings/drawing1.xml><?xml version="1.0" encoding="utf-8"?>
<c:userShapes xmlns:c="http://schemas.openxmlformats.org/drawingml/2006/chart">
  <cdr:relSizeAnchor xmlns:cdr="http://schemas.openxmlformats.org/drawingml/2006/chartDrawing">
    <cdr:from>
      <cdr:x>0.81982</cdr:x>
      <cdr:y>0.72727</cdr:y>
    </cdr:from>
    <cdr:to>
      <cdr:x>0.84577</cdr:x>
      <cdr:y>0.78982</cdr:y>
    </cdr:to>
    <cdr:pic>
      <cdr:nvPicPr>
        <cdr:cNvPr id="2" name="chart"/>
        <cdr:cNvPicPr>
          <a:picLocks xmlns:a="http://schemas.openxmlformats.org/drawingml/2006/main" noChangeAspect="1"/>
        </cdr:cNvPicPr>
      </cdr:nvPicPr>
      <cdr:blipFill>
        <a:blip xmlns:a="http://schemas.openxmlformats.org/drawingml/2006/main" xmlns:r="http://schemas.openxmlformats.org/officeDocument/2006/relationships" r:embed="rId1"/>
        <a:stretch xmlns:a="http://schemas.openxmlformats.org/drawingml/2006/main">
          <a:fillRect/>
        </a:stretch>
      </cdr:blipFill>
      <cdr:spPr>
        <a:xfrm xmlns:a="http://schemas.openxmlformats.org/drawingml/2006/main">
          <a:off x="6934200" y="3048000"/>
          <a:ext cx="219475" cy="262151"/>
        </a:xfrm>
        <a:prstGeom xmlns:a="http://schemas.openxmlformats.org/drawingml/2006/main" prst="rect">
          <a:avLst/>
        </a:prstGeom>
      </cdr:spPr>
    </cdr:pic>
  </cdr:relSizeAnchor>
</c:userShapes>
</file>

<file path=ppt/drawings/drawing2.xml><?xml version="1.0" encoding="utf-8"?>
<c:userShapes xmlns:c="http://schemas.openxmlformats.org/drawingml/2006/chart">
  <cdr:relSizeAnchor xmlns:cdr="http://schemas.openxmlformats.org/drawingml/2006/chartDrawing">
    <cdr:from>
      <cdr:x>0.01102</cdr:x>
      <cdr:y>0.02244</cdr:y>
    </cdr:from>
    <cdr:to>
      <cdr:x>0.10866</cdr:x>
      <cdr:y>0.08654</cdr:y>
    </cdr:to>
    <cdr:sp macro="" textlink="">
      <cdr:nvSpPr>
        <cdr:cNvPr id="2" name="TextBox 1"/>
        <cdr:cNvSpPr txBox="1"/>
      </cdr:nvSpPr>
      <cdr:spPr>
        <a:xfrm xmlns:a="http://schemas.openxmlformats.org/drawingml/2006/main">
          <a:off x="66663" y="66687"/>
          <a:ext cx="590563" cy="190493"/>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000" b="1" dirty="0">
              <a:latin typeface="Arial" panose="020B0604020202020204" pitchFamily="34" charset="0"/>
              <a:cs typeface="Arial" panose="020B0604020202020204" pitchFamily="34" charset="0"/>
            </a:rPr>
            <a:t>Percent</a:t>
          </a:r>
          <a:r>
            <a:rPr lang="en-US" sz="800" b="1" dirty="0">
              <a:latin typeface="Arial" panose="020B0604020202020204" pitchFamily="34" charset="0"/>
              <a:cs typeface="Arial" panose="020B0604020202020204" pitchFamily="34" charset="0"/>
            </a:rPr>
            <a:t> </a:t>
          </a:r>
        </a:p>
      </cdr:txBody>
    </cdr:sp>
  </cdr:relSizeAnchor>
</c:userShapes>
</file>

<file path=ppt/drawings/drawing3.xml><?xml version="1.0" encoding="utf-8"?>
<c:userShapes xmlns:c="http://schemas.openxmlformats.org/drawingml/2006/chart">
  <cdr:relSizeAnchor xmlns:cdr="http://schemas.openxmlformats.org/drawingml/2006/chartDrawing">
    <cdr:from>
      <cdr:x>0.82927</cdr:x>
      <cdr:y>0.58586</cdr:y>
    </cdr:from>
    <cdr:to>
      <cdr:x>0.8696</cdr:x>
      <cdr:y>0.65536</cdr:y>
    </cdr:to>
    <cdr:pic>
      <cdr:nvPicPr>
        <cdr:cNvPr id="2" name="chart"/>
        <cdr:cNvPicPr>
          <a:picLocks xmlns:a="http://schemas.openxmlformats.org/drawingml/2006/main" noChangeAspect="1"/>
        </cdr:cNvPicPr>
      </cdr:nvPicPr>
      <cdr:blipFill>
        <a:blip xmlns:a="http://schemas.openxmlformats.org/drawingml/2006/main" xmlns:r="http://schemas.openxmlformats.org/officeDocument/2006/relationships" r:embed="rId1"/>
        <a:stretch xmlns:a="http://schemas.openxmlformats.org/drawingml/2006/main">
          <a:fillRect/>
        </a:stretch>
      </cdr:blipFill>
      <cdr:spPr>
        <a:xfrm xmlns:a="http://schemas.openxmlformats.org/drawingml/2006/main">
          <a:off x="3886200" y="2209800"/>
          <a:ext cx="188992" cy="262151"/>
        </a:xfrm>
        <a:prstGeom xmlns:a="http://schemas.openxmlformats.org/drawingml/2006/main" prst="rect">
          <a:avLst/>
        </a:prstGeom>
      </cdr:spPr>
    </cdr:pic>
  </cdr:relSizeAnchor>
  <cdr:relSizeAnchor xmlns:cdr="http://schemas.openxmlformats.org/drawingml/2006/chartDrawing">
    <cdr:from>
      <cdr:x>0.89431</cdr:x>
      <cdr:y>0.58586</cdr:y>
    </cdr:from>
    <cdr:to>
      <cdr:x>0.93464</cdr:x>
      <cdr:y>0.65536</cdr:y>
    </cdr:to>
    <cdr:pic>
      <cdr:nvPicPr>
        <cdr:cNvPr id="3" name="chart"/>
        <cdr:cNvPicPr>
          <a:picLocks xmlns:a="http://schemas.openxmlformats.org/drawingml/2006/main" noChangeAspect="1"/>
        </cdr:cNvPicPr>
      </cdr:nvPicPr>
      <cdr:blipFill>
        <a:blip xmlns:a="http://schemas.openxmlformats.org/drawingml/2006/main" xmlns:r="http://schemas.openxmlformats.org/officeDocument/2006/relationships" r:embed="rId1"/>
        <a:stretch xmlns:a="http://schemas.openxmlformats.org/drawingml/2006/main">
          <a:fillRect/>
        </a:stretch>
      </cdr:blipFill>
      <cdr:spPr>
        <a:xfrm xmlns:a="http://schemas.openxmlformats.org/drawingml/2006/main">
          <a:off x="4191000" y="2209800"/>
          <a:ext cx="188992" cy="262151"/>
        </a:xfrm>
        <a:prstGeom xmlns:a="http://schemas.openxmlformats.org/drawingml/2006/main" prst="rect">
          <a:avLst/>
        </a:prstGeom>
      </cdr:spPr>
    </cdr:pic>
  </cdr:relSizeAnchor>
  <cdr:relSizeAnchor xmlns:cdr="http://schemas.openxmlformats.org/drawingml/2006/chartDrawing">
    <cdr:from>
      <cdr:x>0.94309</cdr:x>
      <cdr:y>0.62626</cdr:y>
    </cdr:from>
    <cdr:to>
      <cdr:x>0.98342</cdr:x>
      <cdr:y>0.69576</cdr:y>
    </cdr:to>
    <cdr:pic>
      <cdr:nvPicPr>
        <cdr:cNvPr id="4" name="chart"/>
        <cdr:cNvPicPr>
          <a:picLocks xmlns:a="http://schemas.openxmlformats.org/drawingml/2006/main" noChangeAspect="1"/>
        </cdr:cNvPicPr>
      </cdr:nvPicPr>
      <cdr:blipFill>
        <a:blip xmlns:a="http://schemas.openxmlformats.org/drawingml/2006/main" xmlns:r="http://schemas.openxmlformats.org/officeDocument/2006/relationships" r:embed="rId1"/>
        <a:stretch xmlns:a="http://schemas.openxmlformats.org/drawingml/2006/main">
          <a:fillRect/>
        </a:stretch>
      </cdr:blipFill>
      <cdr:spPr>
        <a:xfrm xmlns:a="http://schemas.openxmlformats.org/drawingml/2006/main">
          <a:off x="4419600" y="2362200"/>
          <a:ext cx="188992" cy="262151"/>
        </a:xfrm>
        <a:prstGeom xmlns:a="http://schemas.openxmlformats.org/drawingml/2006/main" prst="rect">
          <a:avLst/>
        </a:prstGeom>
      </cdr:spPr>
    </cdr:pic>
  </cdr:relSizeAnchor>
  <cdr:relSizeAnchor xmlns:cdr="http://schemas.openxmlformats.org/drawingml/2006/chartDrawing">
    <cdr:from>
      <cdr:x>0.10366</cdr:x>
      <cdr:y>0.66667</cdr:y>
    </cdr:from>
    <cdr:to>
      <cdr:x>0.15049</cdr:x>
      <cdr:y>0.73617</cdr:y>
    </cdr:to>
    <cdr:pic>
      <cdr:nvPicPr>
        <cdr:cNvPr id="5" name="chart"/>
        <cdr:cNvPicPr>
          <a:picLocks xmlns:a="http://schemas.openxmlformats.org/drawingml/2006/main" noChangeAspect="1"/>
        </cdr:cNvPicPr>
      </cdr:nvPicPr>
      <cdr:blipFill>
        <a:blip xmlns:a="http://schemas.openxmlformats.org/drawingml/2006/main" xmlns:r="http://schemas.openxmlformats.org/officeDocument/2006/relationships" r:embed="rId2"/>
        <a:stretch xmlns:a="http://schemas.openxmlformats.org/drawingml/2006/main">
          <a:fillRect/>
        </a:stretch>
      </cdr:blipFill>
      <cdr:spPr>
        <a:xfrm xmlns:a="http://schemas.openxmlformats.org/drawingml/2006/main">
          <a:off x="485775" y="2514600"/>
          <a:ext cx="219475" cy="262151"/>
        </a:xfrm>
        <a:prstGeom xmlns:a="http://schemas.openxmlformats.org/drawingml/2006/main" prst="rect">
          <a:avLst/>
        </a:prstGeom>
      </cdr:spPr>
    </cdr:pic>
  </cdr:relSizeAnchor>
  <cdr:relSizeAnchor xmlns:cdr="http://schemas.openxmlformats.org/drawingml/2006/chartDrawing">
    <cdr:from>
      <cdr:x>0.31504</cdr:x>
      <cdr:y>0.66667</cdr:y>
    </cdr:from>
    <cdr:to>
      <cdr:x>0.36187</cdr:x>
      <cdr:y>0.73617</cdr:y>
    </cdr:to>
    <cdr:pic>
      <cdr:nvPicPr>
        <cdr:cNvPr id="6" name="chart"/>
        <cdr:cNvPicPr>
          <a:picLocks xmlns:a="http://schemas.openxmlformats.org/drawingml/2006/main" noChangeAspect="1"/>
        </cdr:cNvPicPr>
      </cdr:nvPicPr>
      <cdr:blipFill>
        <a:blip xmlns:a="http://schemas.openxmlformats.org/drawingml/2006/main" xmlns:r="http://schemas.openxmlformats.org/officeDocument/2006/relationships" r:embed="rId2"/>
        <a:stretch xmlns:a="http://schemas.openxmlformats.org/drawingml/2006/main">
          <a:fillRect/>
        </a:stretch>
      </cdr:blipFill>
      <cdr:spPr>
        <a:xfrm xmlns:a="http://schemas.openxmlformats.org/drawingml/2006/main">
          <a:off x="1476375" y="2514600"/>
          <a:ext cx="219475" cy="262151"/>
        </a:xfrm>
        <a:prstGeom xmlns:a="http://schemas.openxmlformats.org/drawingml/2006/main" prst="rect">
          <a:avLst/>
        </a:prstGeom>
      </cdr:spPr>
    </cdr:pic>
  </cdr:relSizeAnchor>
  <cdr:relSizeAnchor xmlns:cdr="http://schemas.openxmlformats.org/drawingml/2006/chartDrawing">
    <cdr:from>
      <cdr:x>0.54268</cdr:x>
      <cdr:y>0.66667</cdr:y>
    </cdr:from>
    <cdr:to>
      <cdr:x>0.58952</cdr:x>
      <cdr:y>0.73617</cdr:y>
    </cdr:to>
    <cdr:pic>
      <cdr:nvPicPr>
        <cdr:cNvPr id="7" name="chart"/>
        <cdr:cNvPicPr>
          <a:picLocks xmlns:a="http://schemas.openxmlformats.org/drawingml/2006/main" noChangeAspect="1"/>
        </cdr:cNvPicPr>
      </cdr:nvPicPr>
      <cdr:blipFill>
        <a:blip xmlns:a="http://schemas.openxmlformats.org/drawingml/2006/main" xmlns:r="http://schemas.openxmlformats.org/officeDocument/2006/relationships" r:embed="rId2"/>
        <a:stretch xmlns:a="http://schemas.openxmlformats.org/drawingml/2006/main">
          <a:fillRect/>
        </a:stretch>
      </cdr:blipFill>
      <cdr:spPr>
        <a:xfrm xmlns:a="http://schemas.openxmlformats.org/drawingml/2006/main">
          <a:off x="2543175" y="2514600"/>
          <a:ext cx="219475" cy="262151"/>
        </a:xfrm>
        <a:prstGeom xmlns:a="http://schemas.openxmlformats.org/drawingml/2006/main" prst="rect">
          <a:avLst/>
        </a:prstGeom>
      </cdr:spPr>
    </cdr:pic>
  </cdr:relSizeAnchor>
  <cdr:relSizeAnchor xmlns:cdr="http://schemas.openxmlformats.org/drawingml/2006/chartDrawing">
    <cdr:from>
      <cdr:x>0.75407</cdr:x>
      <cdr:y>0.66667</cdr:y>
    </cdr:from>
    <cdr:to>
      <cdr:x>0.8009</cdr:x>
      <cdr:y>0.73617</cdr:y>
    </cdr:to>
    <cdr:pic>
      <cdr:nvPicPr>
        <cdr:cNvPr id="8" name="chart"/>
        <cdr:cNvPicPr>
          <a:picLocks xmlns:a="http://schemas.openxmlformats.org/drawingml/2006/main" noChangeAspect="1"/>
        </cdr:cNvPicPr>
      </cdr:nvPicPr>
      <cdr:blipFill>
        <a:blip xmlns:a="http://schemas.openxmlformats.org/drawingml/2006/main" xmlns:r="http://schemas.openxmlformats.org/officeDocument/2006/relationships" r:embed="rId2"/>
        <a:stretch xmlns:a="http://schemas.openxmlformats.org/drawingml/2006/main">
          <a:fillRect/>
        </a:stretch>
      </cdr:blipFill>
      <cdr:spPr>
        <a:xfrm xmlns:a="http://schemas.openxmlformats.org/drawingml/2006/main">
          <a:off x="3533775" y="2514600"/>
          <a:ext cx="219475" cy="262151"/>
        </a:xfrm>
        <a:prstGeom xmlns:a="http://schemas.openxmlformats.org/drawingml/2006/main" prst="rect">
          <a:avLst/>
        </a:prstGeom>
      </cdr:spPr>
    </cdr:pic>
  </cdr:relSizeAnchor>
</c:userShapes>
</file>

<file path=ppt/drawings/drawing4.xml><?xml version="1.0" encoding="utf-8"?>
<c:userShapes xmlns:c="http://schemas.openxmlformats.org/drawingml/2006/chart">
  <cdr:relSizeAnchor xmlns:cdr="http://schemas.openxmlformats.org/drawingml/2006/chartDrawing">
    <cdr:from>
      <cdr:x>0.78689</cdr:x>
      <cdr:y>0.6</cdr:y>
    </cdr:from>
    <cdr:to>
      <cdr:x>0.82754</cdr:x>
      <cdr:y>0.66881</cdr:y>
    </cdr:to>
    <cdr:pic>
      <cdr:nvPicPr>
        <cdr:cNvPr id="2" name="chart"/>
        <cdr:cNvPicPr>
          <a:picLocks xmlns:a="http://schemas.openxmlformats.org/drawingml/2006/main" noChangeAspect="1"/>
        </cdr:cNvPicPr>
      </cdr:nvPicPr>
      <cdr:blipFill>
        <a:blip xmlns:a="http://schemas.openxmlformats.org/drawingml/2006/main" xmlns:r="http://schemas.openxmlformats.org/officeDocument/2006/relationships" r:embed="rId1"/>
        <a:stretch xmlns:a="http://schemas.openxmlformats.org/drawingml/2006/main">
          <a:fillRect/>
        </a:stretch>
      </cdr:blipFill>
      <cdr:spPr>
        <a:xfrm xmlns:a="http://schemas.openxmlformats.org/drawingml/2006/main">
          <a:off x="3657600" y="2286000"/>
          <a:ext cx="188992" cy="262151"/>
        </a:xfrm>
        <a:prstGeom xmlns:a="http://schemas.openxmlformats.org/drawingml/2006/main" prst="rect">
          <a:avLst/>
        </a:prstGeom>
      </cdr:spPr>
    </cdr:pic>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E7416676-25FA-4EA0-A545-D839440D968F}" type="datetimeFigureOut">
              <a:rPr lang="en-US" smtClean="0"/>
              <a:t>10/19/2018</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F7A1FC82-B1DE-4661-B879-37F7427F19B7}" type="slidenum">
              <a:rPr lang="en-US" smtClean="0"/>
              <a:t>‹#›</a:t>
            </a:fld>
            <a:endParaRPr lang="en-US"/>
          </a:p>
        </p:txBody>
      </p:sp>
    </p:spTree>
    <p:extLst>
      <p:ext uri="{BB962C8B-B14F-4D97-AF65-F5344CB8AC3E}">
        <p14:creationId xmlns:p14="http://schemas.microsoft.com/office/powerpoint/2010/main" val="32036640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B10D8EB8-ED4A-4A96-BF2E-5C3BD1FD56F5}" type="datetimeFigureOut">
              <a:rPr lang="en-US" smtClean="0"/>
              <a:t>10/19/2018</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D030340E-193F-4BD3-9281-E18D70C2E2B9}" type="slidenum">
              <a:rPr lang="en-US" smtClean="0"/>
              <a:t>‹#›</a:t>
            </a:fld>
            <a:endParaRPr lang="en-US"/>
          </a:p>
        </p:txBody>
      </p:sp>
    </p:spTree>
    <p:extLst>
      <p:ext uri="{BB962C8B-B14F-4D97-AF65-F5344CB8AC3E}">
        <p14:creationId xmlns:p14="http://schemas.microsoft.com/office/powerpoint/2010/main" val="25739967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030340E-193F-4BD3-9281-E18D70C2E2B9}" type="slidenum">
              <a:rPr lang="en-US" smtClean="0"/>
              <a:t>1</a:t>
            </a:fld>
            <a:endParaRPr lang="en-US"/>
          </a:p>
        </p:txBody>
      </p:sp>
    </p:spTree>
    <p:extLst>
      <p:ext uri="{BB962C8B-B14F-4D97-AF65-F5344CB8AC3E}">
        <p14:creationId xmlns:p14="http://schemas.microsoft.com/office/powerpoint/2010/main" val="219530351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030340E-193F-4BD3-9281-E18D70C2E2B9}" type="slidenum">
              <a:rPr lang="en-US" smtClean="0"/>
              <a:t>10</a:t>
            </a:fld>
            <a:endParaRPr lang="en-US"/>
          </a:p>
        </p:txBody>
      </p:sp>
    </p:spTree>
    <p:extLst>
      <p:ext uri="{BB962C8B-B14F-4D97-AF65-F5344CB8AC3E}">
        <p14:creationId xmlns:p14="http://schemas.microsoft.com/office/powerpoint/2010/main" val="9438242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030340E-193F-4BD3-9281-E18D70C2E2B9}" type="slidenum">
              <a:rPr lang="en-US" smtClean="0"/>
              <a:t>11</a:t>
            </a:fld>
            <a:endParaRPr lang="en-US"/>
          </a:p>
        </p:txBody>
      </p:sp>
    </p:spTree>
    <p:extLst>
      <p:ext uri="{BB962C8B-B14F-4D97-AF65-F5344CB8AC3E}">
        <p14:creationId xmlns:p14="http://schemas.microsoft.com/office/powerpoint/2010/main" val="94382422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030340E-193F-4BD3-9281-E18D70C2E2B9}" type="slidenum">
              <a:rPr lang="en-US" smtClean="0"/>
              <a:t>12</a:t>
            </a:fld>
            <a:endParaRPr lang="en-US"/>
          </a:p>
        </p:txBody>
      </p:sp>
    </p:spTree>
    <p:extLst>
      <p:ext uri="{BB962C8B-B14F-4D97-AF65-F5344CB8AC3E}">
        <p14:creationId xmlns:p14="http://schemas.microsoft.com/office/powerpoint/2010/main" val="94382422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030340E-193F-4BD3-9281-E18D70C2E2B9}" type="slidenum">
              <a:rPr lang="en-US" smtClean="0"/>
              <a:t>13</a:t>
            </a:fld>
            <a:endParaRPr lang="en-US"/>
          </a:p>
        </p:txBody>
      </p:sp>
    </p:spTree>
    <p:extLst>
      <p:ext uri="{BB962C8B-B14F-4D97-AF65-F5344CB8AC3E}">
        <p14:creationId xmlns:p14="http://schemas.microsoft.com/office/powerpoint/2010/main" val="94382422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030340E-193F-4BD3-9281-E18D70C2E2B9}" type="slidenum">
              <a:rPr lang="en-US" smtClean="0"/>
              <a:t>14</a:t>
            </a:fld>
            <a:endParaRPr lang="en-US"/>
          </a:p>
        </p:txBody>
      </p:sp>
    </p:spTree>
    <p:extLst>
      <p:ext uri="{BB962C8B-B14F-4D97-AF65-F5344CB8AC3E}">
        <p14:creationId xmlns:p14="http://schemas.microsoft.com/office/powerpoint/2010/main" val="94382422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i="0" u="sng" dirty="0"/>
          </a:p>
        </p:txBody>
      </p:sp>
      <p:sp>
        <p:nvSpPr>
          <p:cNvPr id="4" name="Slide Number Placeholder 3"/>
          <p:cNvSpPr>
            <a:spLocks noGrp="1"/>
          </p:cNvSpPr>
          <p:nvPr>
            <p:ph type="sldNum" sz="quarter" idx="10"/>
          </p:nvPr>
        </p:nvSpPr>
        <p:spPr/>
        <p:txBody>
          <a:bodyPr/>
          <a:lstStyle/>
          <a:p>
            <a:fld id="{D030340E-193F-4BD3-9281-E18D70C2E2B9}" type="slidenum">
              <a:rPr lang="en-US" smtClean="0"/>
              <a:t>15</a:t>
            </a:fld>
            <a:endParaRPr lang="en-US"/>
          </a:p>
        </p:txBody>
      </p:sp>
    </p:spTree>
    <p:extLst>
      <p:ext uri="{BB962C8B-B14F-4D97-AF65-F5344CB8AC3E}">
        <p14:creationId xmlns:p14="http://schemas.microsoft.com/office/powerpoint/2010/main" val="2099165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030340E-193F-4BD3-9281-E18D70C2E2B9}" type="slidenum">
              <a:rPr lang="en-US" smtClean="0"/>
              <a:t>16</a:t>
            </a:fld>
            <a:endParaRPr lang="en-US"/>
          </a:p>
        </p:txBody>
      </p:sp>
    </p:spTree>
    <p:extLst>
      <p:ext uri="{BB962C8B-B14F-4D97-AF65-F5344CB8AC3E}">
        <p14:creationId xmlns:p14="http://schemas.microsoft.com/office/powerpoint/2010/main" val="94382422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030340E-193F-4BD3-9281-E18D70C2E2B9}" type="slidenum">
              <a:rPr lang="en-US" smtClean="0"/>
              <a:t>17</a:t>
            </a:fld>
            <a:endParaRPr lang="en-US"/>
          </a:p>
        </p:txBody>
      </p:sp>
    </p:spTree>
    <p:extLst>
      <p:ext uri="{BB962C8B-B14F-4D97-AF65-F5344CB8AC3E}">
        <p14:creationId xmlns:p14="http://schemas.microsoft.com/office/powerpoint/2010/main" val="94382422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030340E-193F-4BD3-9281-E18D70C2E2B9}" type="slidenum">
              <a:rPr lang="en-US" smtClean="0"/>
              <a:t>18</a:t>
            </a:fld>
            <a:endParaRPr lang="en-US"/>
          </a:p>
        </p:txBody>
      </p:sp>
    </p:spTree>
    <p:extLst>
      <p:ext uri="{BB962C8B-B14F-4D97-AF65-F5344CB8AC3E}">
        <p14:creationId xmlns:p14="http://schemas.microsoft.com/office/powerpoint/2010/main" val="94382422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030340E-193F-4BD3-9281-E18D70C2E2B9}" type="slidenum">
              <a:rPr lang="en-US" smtClean="0"/>
              <a:t>19</a:t>
            </a:fld>
            <a:endParaRPr lang="en-US"/>
          </a:p>
        </p:txBody>
      </p:sp>
    </p:spTree>
    <p:extLst>
      <p:ext uri="{BB962C8B-B14F-4D97-AF65-F5344CB8AC3E}">
        <p14:creationId xmlns:p14="http://schemas.microsoft.com/office/powerpoint/2010/main" val="13028527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u="sng" dirty="0" smtClean="0"/>
          </a:p>
        </p:txBody>
      </p:sp>
      <p:sp>
        <p:nvSpPr>
          <p:cNvPr id="4" name="Slide Number Placeholder 3"/>
          <p:cNvSpPr>
            <a:spLocks noGrp="1"/>
          </p:cNvSpPr>
          <p:nvPr>
            <p:ph type="sldNum" sz="quarter" idx="10"/>
          </p:nvPr>
        </p:nvSpPr>
        <p:spPr/>
        <p:txBody>
          <a:bodyPr/>
          <a:lstStyle/>
          <a:p>
            <a:fld id="{DE30221C-61CE-4D2A-A99C-3075B3A5D88A}" type="slidenum">
              <a:rPr lang="en-US" smtClean="0"/>
              <a:t>2</a:t>
            </a:fld>
            <a:endParaRPr lang="en-US"/>
          </a:p>
        </p:txBody>
      </p:sp>
    </p:spTree>
    <p:extLst>
      <p:ext uri="{BB962C8B-B14F-4D97-AF65-F5344CB8AC3E}">
        <p14:creationId xmlns:p14="http://schemas.microsoft.com/office/powerpoint/2010/main" val="103590534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030340E-193F-4BD3-9281-E18D70C2E2B9}" type="slidenum">
              <a:rPr lang="en-US" smtClean="0"/>
              <a:t>20</a:t>
            </a:fld>
            <a:endParaRPr lang="en-US"/>
          </a:p>
        </p:txBody>
      </p:sp>
    </p:spTree>
    <p:extLst>
      <p:ext uri="{BB962C8B-B14F-4D97-AF65-F5344CB8AC3E}">
        <p14:creationId xmlns:p14="http://schemas.microsoft.com/office/powerpoint/2010/main" val="235583430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030340E-193F-4BD3-9281-E18D70C2E2B9}" type="slidenum">
              <a:rPr lang="en-US" smtClean="0"/>
              <a:t>21</a:t>
            </a:fld>
            <a:endParaRPr lang="en-US"/>
          </a:p>
        </p:txBody>
      </p:sp>
    </p:spTree>
    <p:extLst>
      <p:ext uri="{BB962C8B-B14F-4D97-AF65-F5344CB8AC3E}">
        <p14:creationId xmlns:p14="http://schemas.microsoft.com/office/powerpoint/2010/main" val="94382422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030340E-193F-4BD3-9281-E18D70C2E2B9}" type="slidenum">
              <a:rPr lang="en-US" smtClean="0"/>
              <a:t>22</a:t>
            </a:fld>
            <a:endParaRPr lang="en-US"/>
          </a:p>
        </p:txBody>
      </p:sp>
    </p:spTree>
    <p:extLst>
      <p:ext uri="{BB962C8B-B14F-4D97-AF65-F5344CB8AC3E}">
        <p14:creationId xmlns:p14="http://schemas.microsoft.com/office/powerpoint/2010/main" val="42180325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030340E-193F-4BD3-9281-E18D70C2E2B9}" type="slidenum">
              <a:rPr lang="en-US" smtClean="0"/>
              <a:t>3</a:t>
            </a:fld>
            <a:endParaRPr lang="en-US"/>
          </a:p>
        </p:txBody>
      </p:sp>
    </p:spTree>
    <p:extLst>
      <p:ext uri="{BB962C8B-B14F-4D97-AF65-F5344CB8AC3E}">
        <p14:creationId xmlns:p14="http://schemas.microsoft.com/office/powerpoint/2010/main" val="9438242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030340E-193F-4BD3-9281-E18D70C2E2B9}" type="slidenum">
              <a:rPr lang="en-US" smtClean="0"/>
              <a:t>4</a:t>
            </a:fld>
            <a:endParaRPr lang="en-US"/>
          </a:p>
        </p:txBody>
      </p:sp>
    </p:spTree>
    <p:extLst>
      <p:ext uri="{BB962C8B-B14F-4D97-AF65-F5344CB8AC3E}">
        <p14:creationId xmlns:p14="http://schemas.microsoft.com/office/powerpoint/2010/main" val="9438242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p:txBody>
      </p:sp>
      <p:sp>
        <p:nvSpPr>
          <p:cNvPr id="4" name="Slide Number Placeholder 3"/>
          <p:cNvSpPr>
            <a:spLocks noGrp="1"/>
          </p:cNvSpPr>
          <p:nvPr>
            <p:ph type="sldNum" sz="quarter" idx="10"/>
          </p:nvPr>
        </p:nvSpPr>
        <p:spPr/>
        <p:txBody>
          <a:bodyPr/>
          <a:lstStyle/>
          <a:p>
            <a:fld id="{D030340E-193F-4BD3-9281-E18D70C2E2B9}" type="slidenum">
              <a:rPr lang="en-US" smtClean="0"/>
              <a:t>5</a:t>
            </a:fld>
            <a:endParaRPr lang="en-US"/>
          </a:p>
        </p:txBody>
      </p:sp>
    </p:spTree>
    <p:extLst>
      <p:ext uri="{BB962C8B-B14F-4D97-AF65-F5344CB8AC3E}">
        <p14:creationId xmlns:p14="http://schemas.microsoft.com/office/powerpoint/2010/main" val="9438242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030340E-193F-4BD3-9281-E18D70C2E2B9}" type="slidenum">
              <a:rPr lang="en-US" smtClean="0"/>
              <a:t>6</a:t>
            </a:fld>
            <a:endParaRPr lang="en-US"/>
          </a:p>
        </p:txBody>
      </p:sp>
    </p:spTree>
    <p:extLst>
      <p:ext uri="{BB962C8B-B14F-4D97-AF65-F5344CB8AC3E}">
        <p14:creationId xmlns:p14="http://schemas.microsoft.com/office/powerpoint/2010/main" val="9438242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u="sng" dirty="0"/>
          </a:p>
        </p:txBody>
      </p:sp>
      <p:sp>
        <p:nvSpPr>
          <p:cNvPr id="4" name="Slide Number Placeholder 3"/>
          <p:cNvSpPr>
            <a:spLocks noGrp="1"/>
          </p:cNvSpPr>
          <p:nvPr>
            <p:ph type="sldNum" sz="quarter" idx="10"/>
          </p:nvPr>
        </p:nvSpPr>
        <p:spPr/>
        <p:txBody>
          <a:bodyPr/>
          <a:lstStyle/>
          <a:p>
            <a:fld id="{D030340E-193F-4BD3-9281-E18D70C2E2B9}" type="slidenum">
              <a:rPr lang="en-US" smtClean="0"/>
              <a:t>7</a:t>
            </a:fld>
            <a:endParaRPr lang="en-US"/>
          </a:p>
        </p:txBody>
      </p:sp>
    </p:spTree>
    <p:extLst>
      <p:ext uri="{BB962C8B-B14F-4D97-AF65-F5344CB8AC3E}">
        <p14:creationId xmlns:p14="http://schemas.microsoft.com/office/powerpoint/2010/main" val="9438242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u="sng" dirty="0"/>
          </a:p>
        </p:txBody>
      </p:sp>
      <p:sp>
        <p:nvSpPr>
          <p:cNvPr id="4" name="Slide Number Placeholder 3"/>
          <p:cNvSpPr>
            <a:spLocks noGrp="1"/>
          </p:cNvSpPr>
          <p:nvPr>
            <p:ph type="sldNum" sz="quarter" idx="10"/>
          </p:nvPr>
        </p:nvSpPr>
        <p:spPr/>
        <p:txBody>
          <a:bodyPr/>
          <a:lstStyle/>
          <a:p>
            <a:fld id="{D030340E-193F-4BD3-9281-E18D70C2E2B9}" type="slidenum">
              <a:rPr lang="en-US" smtClean="0"/>
              <a:t>8</a:t>
            </a:fld>
            <a:endParaRPr lang="en-US"/>
          </a:p>
        </p:txBody>
      </p:sp>
    </p:spTree>
    <p:extLst>
      <p:ext uri="{BB962C8B-B14F-4D97-AF65-F5344CB8AC3E}">
        <p14:creationId xmlns:p14="http://schemas.microsoft.com/office/powerpoint/2010/main" val="9438242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030340E-193F-4BD3-9281-E18D70C2E2B9}" type="slidenum">
              <a:rPr lang="en-US" smtClean="0"/>
              <a:t>9</a:t>
            </a:fld>
            <a:endParaRPr lang="en-US"/>
          </a:p>
        </p:txBody>
      </p:sp>
    </p:spTree>
    <p:extLst>
      <p:ext uri="{BB962C8B-B14F-4D97-AF65-F5344CB8AC3E}">
        <p14:creationId xmlns:p14="http://schemas.microsoft.com/office/powerpoint/2010/main" val="9438242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3964111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019279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990600"/>
            <a:ext cx="1943100" cy="4648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990600"/>
            <a:ext cx="5676900" cy="4648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777424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990600"/>
            <a:ext cx="77724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85800" y="2286000"/>
            <a:ext cx="7772400" cy="3352800"/>
          </a:xfrm>
        </p:spPr>
        <p:txBody>
          <a:bodyPr/>
          <a:lstStyle/>
          <a:p>
            <a:r>
              <a:rPr lang="en-US" smtClean="0"/>
              <a:t>Click icon to add table</a:t>
            </a:r>
            <a:endParaRPr lang="en-US"/>
          </a:p>
        </p:txBody>
      </p:sp>
    </p:spTree>
    <p:extLst>
      <p:ext uri="{BB962C8B-B14F-4D97-AF65-F5344CB8AC3E}">
        <p14:creationId xmlns:p14="http://schemas.microsoft.com/office/powerpoint/2010/main" val="37478241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Chart" preserve="1">
  <p:cSld name="Title, Text and Chart">
    <p:spTree>
      <p:nvGrpSpPr>
        <p:cNvPr id="1" name=""/>
        <p:cNvGrpSpPr/>
        <p:nvPr/>
      </p:nvGrpSpPr>
      <p:grpSpPr>
        <a:xfrm>
          <a:off x="0" y="0"/>
          <a:ext cx="0" cy="0"/>
          <a:chOff x="0" y="0"/>
          <a:chExt cx="0" cy="0"/>
        </a:xfrm>
      </p:grpSpPr>
      <p:sp>
        <p:nvSpPr>
          <p:cNvPr id="2" name="Title 1"/>
          <p:cNvSpPr>
            <a:spLocks noGrp="1"/>
          </p:cNvSpPr>
          <p:nvPr>
            <p:ph type="title"/>
          </p:nvPr>
        </p:nvSpPr>
        <p:spPr>
          <a:xfrm>
            <a:off x="685800" y="990600"/>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2286000"/>
            <a:ext cx="3810000" cy="3352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hart Placeholder 3"/>
          <p:cNvSpPr>
            <a:spLocks noGrp="1"/>
          </p:cNvSpPr>
          <p:nvPr>
            <p:ph type="chart" sz="half" idx="2"/>
          </p:nvPr>
        </p:nvSpPr>
        <p:spPr>
          <a:xfrm>
            <a:off x="4648200" y="2286000"/>
            <a:ext cx="3810000" cy="3352800"/>
          </a:xfrm>
        </p:spPr>
        <p:txBody>
          <a:bodyPr/>
          <a:lstStyle/>
          <a:p>
            <a:r>
              <a:rPr lang="en-US" smtClean="0"/>
              <a:t>Click icon to add chart</a:t>
            </a:r>
            <a:endParaRPr lang="en-US"/>
          </a:p>
        </p:txBody>
      </p:sp>
    </p:spTree>
    <p:extLst>
      <p:ext uri="{BB962C8B-B14F-4D97-AF65-F5344CB8AC3E}">
        <p14:creationId xmlns:p14="http://schemas.microsoft.com/office/powerpoint/2010/main" val="21685521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chartAndTx" preserve="1">
  <p:cSld name="Title, Ch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685800" y="990600"/>
            <a:ext cx="7772400" cy="1143000"/>
          </a:xfrm>
        </p:spPr>
        <p:txBody>
          <a:bodyPr/>
          <a:lstStyle/>
          <a:p>
            <a:r>
              <a:rPr lang="en-US" smtClean="0"/>
              <a:t>Click to edit Master title style</a:t>
            </a:r>
            <a:endParaRPr lang="en-US"/>
          </a:p>
        </p:txBody>
      </p:sp>
      <p:sp>
        <p:nvSpPr>
          <p:cNvPr id="3" name="Chart Placeholder 2"/>
          <p:cNvSpPr>
            <a:spLocks noGrp="1"/>
          </p:cNvSpPr>
          <p:nvPr>
            <p:ph type="chart" sz="half" idx="1"/>
          </p:nvPr>
        </p:nvSpPr>
        <p:spPr>
          <a:xfrm>
            <a:off x="685800" y="2286000"/>
            <a:ext cx="3810000" cy="3352800"/>
          </a:xfrm>
        </p:spPr>
        <p:txBody>
          <a:bodyPr/>
          <a:lstStyle/>
          <a:p>
            <a:r>
              <a:rPr lang="en-US" smtClean="0"/>
              <a:t>Click icon to add chart</a:t>
            </a:r>
            <a:endParaRPr lang="en-US"/>
          </a:p>
        </p:txBody>
      </p:sp>
      <p:sp>
        <p:nvSpPr>
          <p:cNvPr id="4" name="Text Placeholder 3"/>
          <p:cNvSpPr>
            <a:spLocks noGrp="1"/>
          </p:cNvSpPr>
          <p:nvPr>
            <p:ph type="body" sz="half" idx="2"/>
          </p:nvPr>
        </p:nvSpPr>
        <p:spPr>
          <a:xfrm>
            <a:off x="4648200" y="2286000"/>
            <a:ext cx="3810000" cy="3352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405948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dgm" preserve="1">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685800" y="990600"/>
            <a:ext cx="7772400" cy="1143000"/>
          </a:xfrm>
        </p:spPr>
        <p:txBody>
          <a:bodyPr/>
          <a:lstStyle/>
          <a:p>
            <a:r>
              <a:rPr lang="en-US" smtClean="0"/>
              <a:t>Click to edit Master title style</a:t>
            </a:r>
            <a:endParaRPr lang="en-US"/>
          </a:p>
        </p:txBody>
      </p:sp>
      <p:sp>
        <p:nvSpPr>
          <p:cNvPr id="3" name="SmartArt Placeholder 2"/>
          <p:cNvSpPr>
            <a:spLocks noGrp="1"/>
          </p:cNvSpPr>
          <p:nvPr>
            <p:ph type="dgm" idx="1"/>
          </p:nvPr>
        </p:nvSpPr>
        <p:spPr>
          <a:xfrm>
            <a:off x="685800" y="2286000"/>
            <a:ext cx="7772400" cy="3352800"/>
          </a:xfrm>
        </p:spPr>
        <p:txBody>
          <a:bodyPr/>
          <a:lstStyle/>
          <a:p>
            <a:r>
              <a:rPr lang="en-US" smtClean="0"/>
              <a:t>Click icon to add SmartArt graphic</a:t>
            </a:r>
            <a:endParaRPr lang="en-US"/>
          </a:p>
        </p:txBody>
      </p:sp>
    </p:spTree>
    <p:extLst>
      <p:ext uri="{BB962C8B-B14F-4D97-AF65-F5344CB8AC3E}">
        <p14:creationId xmlns:p14="http://schemas.microsoft.com/office/powerpoint/2010/main" val="304354596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685800" y="990600"/>
            <a:ext cx="7772400" cy="11430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685800" y="2286000"/>
            <a:ext cx="7772400" cy="3352800"/>
          </a:xfrm>
        </p:spPr>
        <p:txBody>
          <a:bodyPr/>
          <a:lstStyle/>
          <a:p>
            <a:r>
              <a:rPr lang="en-US" smtClean="0"/>
              <a:t>Click icon to add chart</a:t>
            </a:r>
            <a:endParaRPr lang="en-US"/>
          </a:p>
        </p:txBody>
      </p:sp>
    </p:spTree>
    <p:extLst>
      <p:ext uri="{BB962C8B-B14F-4D97-AF65-F5344CB8AC3E}">
        <p14:creationId xmlns:p14="http://schemas.microsoft.com/office/powerpoint/2010/main" val="185739412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685800" y="990600"/>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2286000"/>
            <a:ext cx="3810000" cy="3352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648200" y="2286000"/>
            <a:ext cx="3810000" cy="3352800"/>
          </a:xfrm>
        </p:spPr>
        <p:txBody>
          <a:bodyPr/>
          <a:lstStyle/>
          <a:p>
            <a:r>
              <a:rPr lang="en-US" smtClean="0"/>
              <a:t>Click icon to add clip art</a:t>
            </a:r>
            <a:endParaRPr lang="en-US"/>
          </a:p>
        </p:txBody>
      </p:sp>
    </p:spTree>
    <p:extLst>
      <p:ext uri="{BB962C8B-B14F-4D97-AF65-F5344CB8AC3E}">
        <p14:creationId xmlns:p14="http://schemas.microsoft.com/office/powerpoint/2010/main" val="56680435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clipArtAndTx" preserve="1">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685800" y="990600"/>
            <a:ext cx="7772400" cy="1143000"/>
          </a:xfrm>
        </p:spPr>
        <p:txBody>
          <a:bodyPr/>
          <a:lstStyle/>
          <a:p>
            <a:r>
              <a:rPr lang="en-US" smtClean="0"/>
              <a:t>Click to edit Master title style</a:t>
            </a:r>
            <a:endParaRPr lang="en-US"/>
          </a:p>
        </p:txBody>
      </p:sp>
      <p:sp>
        <p:nvSpPr>
          <p:cNvPr id="3" name="ClipArt Placeholder 2"/>
          <p:cNvSpPr>
            <a:spLocks noGrp="1"/>
          </p:cNvSpPr>
          <p:nvPr>
            <p:ph type="clipArt" sz="half" idx="1"/>
          </p:nvPr>
        </p:nvSpPr>
        <p:spPr>
          <a:xfrm>
            <a:off x="685800" y="2286000"/>
            <a:ext cx="3810000" cy="3352800"/>
          </a:xfrm>
        </p:spPr>
        <p:txBody>
          <a:bodyPr/>
          <a:lstStyle/>
          <a:p>
            <a:r>
              <a:rPr lang="en-US" smtClean="0"/>
              <a:t>Click icon to add clip art</a:t>
            </a:r>
            <a:endParaRPr lang="en-US"/>
          </a:p>
        </p:txBody>
      </p:sp>
      <p:sp>
        <p:nvSpPr>
          <p:cNvPr id="4" name="Text Placeholder 3"/>
          <p:cNvSpPr>
            <a:spLocks noGrp="1"/>
          </p:cNvSpPr>
          <p:nvPr>
            <p:ph type="body" sz="half" idx="2"/>
          </p:nvPr>
        </p:nvSpPr>
        <p:spPr>
          <a:xfrm>
            <a:off x="4648200" y="2286000"/>
            <a:ext cx="3810000" cy="3352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989638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48576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7029959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2286000"/>
            <a:ext cx="3810000" cy="335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286000"/>
            <a:ext cx="3810000" cy="335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554068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994122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1524939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1507295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9577577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8604741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2.jpe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vmlDrawing" Target="../drawings/vmlDrawing1.v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1.png"/><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oleObject" Target="../embeddings/oleObject1.bin"/></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990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685800" y="2286000"/>
            <a:ext cx="7772400" cy="3352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pic>
        <p:nvPicPr>
          <p:cNvPr id="1033" name="Picture 9" descr="DoEd bar.jpg                                                   00018978Graphics Server                BFF25352:"/>
          <p:cNvPicPr>
            <a:picLocks noChangeAspect="1" noChangeArrowheads="1"/>
          </p:cNvPicPr>
          <p:nvPr/>
        </p:nvPicPr>
        <p:blipFill>
          <a:blip r:embed="rId21" cstate="print">
            <a:extLst>
              <a:ext uri="{28A0092B-C50C-407E-A947-70E740481C1C}">
                <a14:useLocalDpi xmlns:a14="http://schemas.microsoft.com/office/drawing/2010/main" val="0"/>
              </a:ext>
            </a:extLst>
          </a:blip>
          <a:srcRect/>
          <a:stretch>
            <a:fillRect/>
          </a:stretch>
        </p:blipFill>
        <p:spPr bwMode="auto">
          <a:xfrm>
            <a:off x="0" y="152400"/>
            <a:ext cx="9145588" cy="758825"/>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039" name="Object 15"/>
          <p:cNvGraphicFramePr>
            <a:graphicFrameLocks noChangeAspect="1"/>
          </p:cNvGraphicFramePr>
          <p:nvPr/>
        </p:nvGraphicFramePr>
        <p:xfrm>
          <a:off x="457200" y="5791200"/>
          <a:ext cx="2971800" cy="838200"/>
        </p:xfrm>
        <a:graphic>
          <a:graphicData uri="http://schemas.openxmlformats.org/presentationml/2006/ole">
            <mc:AlternateContent xmlns:mc="http://schemas.openxmlformats.org/markup-compatibility/2006">
              <mc:Choice xmlns:v="urn:schemas-microsoft-com:vml" Requires="v">
                <p:oleObj spid="_x0000_s1256" name="Photo Editor Photo" r:id="rId22" imgW="5714286" imgH="1790476" progId="MSPhotoEd.3">
                  <p:embed/>
                </p:oleObj>
              </mc:Choice>
              <mc:Fallback>
                <p:oleObj name="Photo Editor Photo" r:id="rId22" imgW="5714286" imgH="1790476" progId="MSPhotoEd.3">
                  <p:embed/>
                  <p:pic>
                    <p:nvPicPr>
                      <p:cNvPr id="0" name="Object 15"/>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457200" y="5791200"/>
                        <a:ext cx="297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Lst>
  <p:txStyles>
    <p:titleStyle>
      <a:lvl1pPr algn="l" rtl="0" eaLnBrk="1" fontAlgn="base" hangingPunct="1">
        <a:spcBef>
          <a:spcPct val="0"/>
        </a:spcBef>
        <a:spcAft>
          <a:spcPct val="0"/>
        </a:spcAft>
        <a:defRPr sz="3400" b="1">
          <a:solidFill>
            <a:schemeClr val="tx2"/>
          </a:solidFill>
          <a:latin typeface="+mj-lt"/>
          <a:ea typeface="+mj-ea"/>
          <a:cs typeface="+mj-cs"/>
        </a:defRPr>
      </a:lvl1pPr>
      <a:lvl2pPr algn="l" rtl="0" eaLnBrk="1" fontAlgn="base" hangingPunct="1">
        <a:spcBef>
          <a:spcPct val="0"/>
        </a:spcBef>
        <a:spcAft>
          <a:spcPct val="0"/>
        </a:spcAft>
        <a:defRPr sz="3400" b="1">
          <a:solidFill>
            <a:schemeClr val="tx2"/>
          </a:solidFill>
          <a:latin typeface="Arial Narrow" charset="0"/>
        </a:defRPr>
      </a:lvl2pPr>
      <a:lvl3pPr algn="l" rtl="0" eaLnBrk="1" fontAlgn="base" hangingPunct="1">
        <a:spcBef>
          <a:spcPct val="0"/>
        </a:spcBef>
        <a:spcAft>
          <a:spcPct val="0"/>
        </a:spcAft>
        <a:defRPr sz="3400" b="1">
          <a:solidFill>
            <a:schemeClr val="tx2"/>
          </a:solidFill>
          <a:latin typeface="Arial Narrow" charset="0"/>
        </a:defRPr>
      </a:lvl3pPr>
      <a:lvl4pPr algn="l" rtl="0" eaLnBrk="1" fontAlgn="base" hangingPunct="1">
        <a:spcBef>
          <a:spcPct val="0"/>
        </a:spcBef>
        <a:spcAft>
          <a:spcPct val="0"/>
        </a:spcAft>
        <a:defRPr sz="3400" b="1">
          <a:solidFill>
            <a:schemeClr val="tx2"/>
          </a:solidFill>
          <a:latin typeface="Arial Narrow" charset="0"/>
        </a:defRPr>
      </a:lvl4pPr>
      <a:lvl5pPr algn="l" rtl="0" eaLnBrk="1" fontAlgn="base" hangingPunct="1">
        <a:spcBef>
          <a:spcPct val="0"/>
        </a:spcBef>
        <a:spcAft>
          <a:spcPct val="0"/>
        </a:spcAft>
        <a:defRPr sz="3400" b="1">
          <a:solidFill>
            <a:schemeClr val="tx2"/>
          </a:solidFill>
          <a:latin typeface="Arial Narrow" charset="0"/>
        </a:defRPr>
      </a:lvl5pPr>
      <a:lvl6pPr marL="457200" algn="l" rtl="0" eaLnBrk="1" fontAlgn="base" hangingPunct="1">
        <a:spcBef>
          <a:spcPct val="0"/>
        </a:spcBef>
        <a:spcAft>
          <a:spcPct val="0"/>
        </a:spcAft>
        <a:defRPr sz="3400" b="1">
          <a:solidFill>
            <a:schemeClr val="tx2"/>
          </a:solidFill>
          <a:latin typeface="Arial Narrow" charset="0"/>
        </a:defRPr>
      </a:lvl6pPr>
      <a:lvl7pPr marL="914400" algn="l" rtl="0" eaLnBrk="1" fontAlgn="base" hangingPunct="1">
        <a:spcBef>
          <a:spcPct val="0"/>
        </a:spcBef>
        <a:spcAft>
          <a:spcPct val="0"/>
        </a:spcAft>
        <a:defRPr sz="3400" b="1">
          <a:solidFill>
            <a:schemeClr val="tx2"/>
          </a:solidFill>
          <a:latin typeface="Arial Narrow" charset="0"/>
        </a:defRPr>
      </a:lvl7pPr>
      <a:lvl8pPr marL="1371600" algn="l" rtl="0" eaLnBrk="1" fontAlgn="base" hangingPunct="1">
        <a:spcBef>
          <a:spcPct val="0"/>
        </a:spcBef>
        <a:spcAft>
          <a:spcPct val="0"/>
        </a:spcAft>
        <a:defRPr sz="3400" b="1">
          <a:solidFill>
            <a:schemeClr val="tx2"/>
          </a:solidFill>
          <a:latin typeface="Arial Narrow" charset="0"/>
        </a:defRPr>
      </a:lvl8pPr>
      <a:lvl9pPr marL="1828800" algn="l" rtl="0" eaLnBrk="1" fontAlgn="base" hangingPunct="1">
        <a:spcBef>
          <a:spcPct val="0"/>
        </a:spcBef>
        <a:spcAft>
          <a:spcPct val="0"/>
        </a:spcAft>
        <a:defRPr sz="3400" b="1">
          <a:solidFill>
            <a:schemeClr val="tx2"/>
          </a:solidFill>
          <a:latin typeface="Arial Narrow" charset="0"/>
        </a:defRPr>
      </a:lvl9pPr>
    </p:titleStyle>
    <p:bodyStyle>
      <a:lvl1pPr marL="342900" indent="-342900" algn="l" rtl="0" eaLnBrk="1" fontAlgn="base" hangingPunct="1">
        <a:spcBef>
          <a:spcPct val="20000"/>
        </a:spcBef>
        <a:spcAft>
          <a:spcPct val="0"/>
        </a:spcAft>
        <a:buChar char="•"/>
        <a:defRPr sz="28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har char="•"/>
        <a:defRPr>
          <a:solidFill>
            <a:schemeClr val="tx1"/>
          </a:solidFill>
          <a:latin typeface="+mn-lt"/>
        </a:defRPr>
      </a:lvl3pPr>
      <a:lvl4pPr marL="1600200" indent="-228600" algn="l" rtl="0" eaLnBrk="1" fontAlgn="base" hangingPunct="1">
        <a:spcBef>
          <a:spcPct val="20000"/>
        </a:spcBef>
        <a:spcAft>
          <a:spcPct val="0"/>
        </a:spcAft>
        <a:buChar char="–"/>
        <a:defRPr sz="1400">
          <a:solidFill>
            <a:schemeClr val="tx1"/>
          </a:solidFill>
          <a:latin typeface="+mn-lt"/>
        </a:defRPr>
      </a:lvl4pPr>
      <a:lvl5pPr marL="2057400" indent="-228600" algn="l" rtl="0" eaLnBrk="1" fontAlgn="base" hangingPunct="1">
        <a:spcBef>
          <a:spcPct val="20000"/>
        </a:spcBef>
        <a:spcAft>
          <a:spcPct val="0"/>
        </a:spcAft>
        <a:buChar char="»"/>
        <a:defRPr sz="1200">
          <a:solidFill>
            <a:schemeClr val="tx1"/>
          </a:solidFill>
          <a:latin typeface="+mn-lt"/>
        </a:defRPr>
      </a:lvl5pPr>
      <a:lvl6pPr marL="2514600" indent="-228600" algn="l" rtl="0" eaLnBrk="1" fontAlgn="base" hangingPunct="1">
        <a:spcBef>
          <a:spcPct val="20000"/>
        </a:spcBef>
        <a:spcAft>
          <a:spcPct val="0"/>
        </a:spcAft>
        <a:buChar char="»"/>
        <a:defRPr sz="1200">
          <a:solidFill>
            <a:schemeClr val="tx1"/>
          </a:solidFill>
          <a:latin typeface="+mn-lt"/>
        </a:defRPr>
      </a:lvl6pPr>
      <a:lvl7pPr marL="2971800" indent="-228600" algn="l" rtl="0" eaLnBrk="1" fontAlgn="base" hangingPunct="1">
        <a:spcBef>
          <a:spcPct val="20000"/>
        </a:spcBef>
        <a:spcAft>
          <a:spcPct val="0"/>
        </a:spcAft>
        <a:buChar char="»"/>
        <a:defRPr sz="1200">
          <a:solidFill>
            <a:schemeClr val="tx1"/>
          </a:solidFill>
          <a:latin typeface="+mn-lt"/>
        </a:defRPr>
      </a:lvl7pPr>
      <a:lvl8pPr marL="3429000" indent="-228600" algn="l" rtl="0" eaLnBrk="1" fontAlgn="base" hangingPunct="1">
        <a:spcBef>
          <a:spcPct val="20000"/>
        </a:spcBef>
        <a:spcAft>
          <a:spcPct val="0"/>
        </a:spcAft>
        <a:buChar char="»"/>
        <a:defRPr sz="1200">
          <a:solidFill>
            <a:schemeClr val="tx1"/>
          </a:solidFill>
          <a:latin typeface="+mn-lt"/>
        </a:defRPr>
      </a:lvl8pPr>
      <a:lvl9pPr marL="3886200" indent="-228600" algn="l" rtl="0" eaLnBrk="1" fontAlgn="base" hangingPunct="1">
        <a:spcBef>
          <a:spcPct val="20000"/>
        </a:spcBef>
        <a:spcAft>
          <a:spcPct val="0"/>
        </a:spcAft>
        <a:buChar char="»"/>
        <a:defRPr sz="12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hyperlink" Target="http://nces.ed.gov/programs/crime/index.asp"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11.xml.rels><?xml version="1.0" encoding="UTF-8" standalone="yes"?>
<Relationships xmlns="http://schemas.openxmlformats.org/package/2006/relationships"><Relationship Id="rId3" Type="http://schemas.openxmlformats.org/officeDocument/2006/relationships/hyperlink" Target="http://nces.ed.gov/programs/crime/index.asp"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12.xml.rels><?xml version="1.0" encoding="UTF-8" standalone="yes"?>
<Relationships xmlns="http://schemas.openxmlformats.org/package/2006/relationships"><Relationship Id="rId3" Type="http://schemas.openxmlformats.org/officeDocument/2006/relationships/hyperlink" Target="http://nces.ed.gov/programs/crime/index.asp"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13.xml.rels><?xml version="1.0" encoding="UTF-8" standalone="yes"?>
<Relationships xmlns="http://schemas.openxmlformats.org/package/2006/relationships"><Relationship Id="rId3" Type="http://schemas.openxmlformats.org/officeDocument/2006/relationships/hyperlink" Target="http://nces.ed.gov/programs/crime/index.asp"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14.xml.rels><?xml version="1.0" encoding="UTF-8" standalone="yes"?>
<Relationships xmlns="http://schemas.openxmlformats.org/package/2006/relationships"><Relationship Id="rId3" Type="http://schemas.openxmlformats.org/officeDocument/2006/relationships/hyperlink" Target="http://nces.ed.gov/programs/crime/index.asp"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nces.ed.gov/programs/crime/index.asp"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 Id="rId5" Type="http://schemas.openxmlformats.org/officeDocument/2006/relationships/chart" Target="../charts/chart1.xml"/><Relationship Id="rId4" Type="http://schemas.openxmlformats.org/officeDocument/2006/relationships/image" Target="../media/image3.gif"/></Relationships>
</file>

<file path=ppt/slides/_rels/slide17.xml.rels><?xml version="1.0" encoding="UTF-8" standalone="yes"?>
<Relationships xmlns="http://schemas.openxmlformats.org/package/2006/relationships"><Relationship Id="rId3" Type="http://schemas.openxmlformats.org/officeDocument/2006/relationships/hyperlink" Target="http://nces.ed.gov/programs/crime/index.asp"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 Id="rId5" Type="http://schemas.openxmlformats.org/officeDocument/2006/relationships/chart" Target="../charts/chart2.xml"/><Relationship Id="rId4" Type="http://schemas.openxmlformats.org/officeDocument/2006/relationships/image" Target="../media/image3.gif"/></Relationships>
</file>

<file path=ppt/slides/_rels/slide18.xml.rels><?xml version="1.0" encoding="UTF-8" standalone="yes"?>
<Relationships xmlns="http://schemas.openxmlformats.org/package/2006/relationships"><Relationship Id="rId3" Type="http://schemas.openxmlformats.org/officeDocument/2006/relationships/hyperlink" Target="http://nces.ed.gov/programs/crime/index.asp"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chart" Target="../charts/chart3.xml"/><Relationship Id="rId4" Type="http://schemas.openxmlformats.org/officeDocument/2006/relationships/image" Target="../media/image3.gif"/></Relationships>
</file>

<file path=ppt/slides/_rels/slide19.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chart" Target="../charts/chart6.xml"/></Relationships>
</file>

<file path=ppt/slides/_rels/slide21.xml.rels><?xml version="1.0" encoding="UTF-8" standalone="yes"?>
<Relationships xmlns="http://schemas.openxmlformats.org/package/2006/relationships"><Relationship Id="rId3" Type="http://schemas.openxmlformats.org/officeDocument/2006/relationships/hyperlink" Target="http://nces.ed.gov/programs/crime/index.asp"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22.xml.rels><?xml version="1.0" encoding="UTF-8" standalone="yes"?>
<Relationships xmlns="http://schemas.openxmlformats.org/package/2006/relationships"><Relationship Id="rId3" Type="http://schemas.openxmlformats.org/officeDocument/2006/relationships/hyperlink" Target="mailto:Chris.Chapman@ed.gov"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 Id="rId5" Type="http://schemas.openxmlformats.org/officeDocument/2006/relationships/hyperlink" Target="https://nces.ed.gov/surveys/ssocs/" TargetMode="External"/><Relationship Id="rId4" Type="http://schemas.openxmlformats.org/officeDocument/2006/relationships/hyperlink" Target="mailto:Rachel.Hansen@ed.gov"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nces.ed.gov/programs/crime/index.asp"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4.xml.rels><?xml version="1.0" encoding="UTF-8" standalone="yes"?>
<Relationships xmlns="http://schemas.openxmlformats.org/package/2006/relationships"><Relationship Id="rId3" Type="http://schemas.openxmlformats.org/officeDocument/2006/relationships/hyperlink" Target="http://nces.ed.gov/programs/crime/index.asp"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5.xml.rels><?xml version="1.0" encoding="UTF-8" standalone="yes"?>
<Relationships xmlns="http://schemas.openxmlformats.org/package/2006/relationships"><Relationship Id="rId3" Type="http://schemas.openxmlformats.org/officeDocument/2006/relationships/hyperlink" Target="http://nces.ed.gov/programs/crime/index.asp"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6.xml.rels><?xml version="1.0" encoding="UTF-8" standalone="yes"?>
<Relationships xmlns="http://schemas.openxmlformats.org/package/2006/relationships"><Relationship Id="rId3" Type="http://schemas.openxmlformats.org/officeDocument/2006/relationships/hyperlink" Target="http://nces.ed.gov/programs/crime/index.asp"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7.xml.rels><?xml version="1.0" encoding="UTF-8" standalone="yes"?>
<Relationships xmlns="http://schemas.openxmlformats.org/package/2006/relationships"><Relationship Id="rId3" Type="http://schemas.openxmlformats.org/officeDocument/2006/relationships/hyperlink" Target="http://nces.ed.gov/programs/crime/index.asp"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8.xml.rels><?xml version="1.0" encoding="UTF-8" standalone="yes"?>
<Relationships xmlns="http://schemas.openxmlformats.org/package/2006/relationships"><Relationship Id="rId3" Type="http://schemas.openxmlformats.org/officeDocument/2006/relationships/hyperlink" Target="http://nces.ed.gov/programs/crime/index.asp"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9.xml.rels><?xml version="1.0" encoding="UTF-8" standalone="yes"?>
<Relationships xmlns="http://schemas.openxmlformats.org/package/2006/relationships"><Relationship Id="rId3" Type="http://schemas.openxmlformats.org/officeDocument/2006/relationships/hyperlink" Target="http://nces.ed.gov/programs/crime/index.asp"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3.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152400" y="685800"/>
            <a:ext cx="8763000" cy="4191000"/>
          </a:xfrm>
        </p:spPr>
        <p:txBody>
          <a:bodyPr/>
          <a:lstStyle/>
          <a:p>
            <a:pPr lvl="0" algn="ctr" eaLnBrk="0" hangingPunct="0">
              <a:spcBef>
                <a:spcPts val="2400"/>
              </a:spcBef>
            </a:pPr>
            <a:r>
              <a:rPr lang="en-US" altLang="en-US" sz="5400" dirty="0" smtClean="0"/>
              <a:t/>
            </a:r>
            <a:br>
              <a:rPr lang="en-US" altLang="en-US" sz="5400" dirty="0" smtClean="0"/>
            </a:br>
            <a:r>
              <a:rPr lang="en-US" altLang="en-US" sz="5400" dirty="0" smtClean="0"/>
              <a:t/>
            </a:r>
            <a:br>
              <a:rPr lang="en-US" altLang="en-US" sz="5400" dirty="0" smtClean="0"/>
            </a:br>
            <a:r>
              <a:rPr lang="en-US" altLang="en-US" sz="5400" dirty="0" smtClean="0"/>
              <a:t/>
            </a:r>
            <a:br>
              <a:rPr lang="en-US" altLang="en-US" sz="5400" dirty="0" smtClean="0"/>
            </a:br>
            <a:r>
              <a:rPr lang="en-US" altLang="en-US" sz="3600" dirty="0" smtClean="0"/>
              <a:t>School Survey on Crime and Safety</a:t>
            </a:r>
            <a:br>
              <a:rPr lang="en-US" altLang="en-US" sz="3600" dirty="0" smtClean="0"/>
            </a:br>
            <a:r>
              <a:rPr lang="en-US" altLang="en-US" sz="3600" dirty="0" smtClean="0"/>
              <a:t>(SSOCS)</a:t>
            </a:r>
            <a:br>
              <a:rPr lang="en-US" altLang="en-US" sz="3600" dirty="0" smtClean="0"/>
            </a:br>
            <a:r>
              <a:rPr lang="en-US" altLang="en-US" sz="1200" dirty="0" smtClean="0"/>
              <a:t/>
            </a:r>
            <a:br>
              <a:rPr lang="en-US" altLang="en-US" sz="1200" dirty="0" smtClean="0"/>
            </a:br>
            <a:r>
              <a:rPr lang="en-US" altLang="en-US" sz="1200" dirty="0"/>
              <a:t/>
            </a:r>
            <a:br>
              <a:rPr lang="en-US" altLang="en-US" sz="1200" dirty="0"/>
            </a:br>
            <a:r>
              <a:rPr lang="en-US" altLang="en-US" sz="2000" b="0" dirty="0" smtClean="0">
                <a:solidFill>
                  <a:schemeClr val="accent2">
                    <a:lumMod val="75000"/>
                  </a:schemeClr>
                </a:solidFill>
                <a:latin typeface="+mn-lt"/>
              </a:rPr>
              <a:t>Chris Chapman</a:t>
            </a:r>
            <a:br>
              <a:rPr lang="en-US" altLang="en-US" sz="2000" b="0" dirty="0" smtClean="0">
                <a:solidFill>
                  <a:schemeClr val="accent2">
                    <a:lumMod val="75000"/>
                  </a:schemeClr>
                </a:solidFill>
                <a:latin typeface="+mn-lt"/>
              </a:rPr>
            </a:br>
            <a:r>
              <a:rPr lang="en-US" altLang="en-US" sz="1600" b="0" dirty="0" smtClean="0">
                <a:solidFill>
                  <a:schemeClr val="accent2">
                    <a:lumMod val="75000"/>
                  </a:schemeClr>
                </a:solidFill>
                <a:latin typeface="+mn-lt"/>
              </a:rPr>
              <a:t>Association Commissioner – Sample Surveys Division</a:t>
            </a:r>
            <a:br>
              <a:rPr lang="en-US" altLang="en-US" sz="1600" b="0" dirty="0" smtClean="0">
                <a:solidFill>
                  <a:schemeClr val="accent2">
                    <a:lumMod val="75000"/>
                  </a:schemeClr>
                </a:solidFill>
                <a:latin typeface="+mn-lt"/>
              </a:rPr>
            </a:br>
            <a:r>
              <a:rPr lang="en-US" altLang="en-US" sz="2000" dirty="0" smtClean="0">
                <a:latin typeface="+mn-lt"/>
              </a:rPr>
              <a:t/>
            </a:r>
            <a:br>
              <a:rPr lang="en-US" altLang="en-US" sz="2000" dirty="0" smtClean="0">
                <a:latin typeface="+mn-lt"/>
              </a:rPr>
            </a:br>
            <a:r>
              <a:rPr lang="en-US" altLang="en-US" sz="2000" b="0" dirty="0" smtClean="0">
                <a:solidFill>
                  <a:srgbClr val="333399"/>
                </a:solidFill>
                <a:latin typeface="Arial"/>
                <a:ea typeface="+mn-ea"/>
                <a:cs typeface="+mn-cs"/>
              </a:rPr>
              <a:t>Rachel Hansen</a:t>
            </a:r>
            <a:br>
              <a:rPr lang="en-US" altLang="en-US" sz="2000" b="0" dirty="0" smtClean="0">
                <a:solidFill>
                  <a:srgbClr val="333399"/>
                </a:solidFill>
                <a:latin typeface="Arial"/>
                <a:ea typeface="+mn-ea"/>
                <a:cs typeface="+mn-cs"/>
              </a:rPr>
            </a:br>
            <a:r>
              <a:rPr lang="en-US" altLang="en-US" sz="1600" b="0" dirty="0" smtClean="0">
                <a:solidFill>
                  <a:srgbClr val="333399"/>
                </a:solidFill>
                <a:latin typeface="Arial"/>
                <a:ea typeface="+mn-ea"/>
                <a:cs typeface="+mn-cs"/>
              </a:rPr>
              <a:t>Project Officer – School Crime Surveys</a:t>
            </a:r>
            <a:br>
              <a:rPr lang="en-US" altLang="en-US" sz="1600" b="0" dirty="0" smtClean="0">
                <a:solidFill>
                  <a:srgbClr val="333399"/>
                </a:solidFill>
                <a:latin typeface="Arial"/>
                <a:ea typeface="+mn-ea"/>
                <a:cs typeface="+mn-cs"/>
              </a:rPr>
            </a:br>
            <a:r>
              <a:rPr lang="en-US" altLang="en-US" sz="1600" b="0" dirty="0" smtClean="0">
                <a:solidFill>
                  <a:srgbClr val="333399"/>
                </a:solidFill>
                <a:latin typeface="Arial"/>
                <a:ea typeface="+mn-ea"/>
                <a:cs typeface="+mn-cs"/>
              </a:rPr>
              <a:t/>
            </a:r>
            <a:br>
              <a:rPr lang="en-US" altLang="en-US" sz="1600" b="0" dirty="0" smtClean="0">
                <a:solidFill>
                  <a:srgbClr val="333399"/>
                </a:solidFill>
                <a:latin typeface="Arial"/>
                <a:ea typeface="+mn-ea"/>
                <a:cs typeface="+mn-cs"/>
              </a:rPr>
            </a:br>
            <a:r>
              <a:rPr lang="en-US" sz="2000" b="0" dirty="0" smtClean="0">
                <a:solidFill>
                  <a:srgbClr val="333399"/>
                </a:solidFill>
                <a:latin typeface="Arial"/>
                <a:ea typeface="+mn-ea"/>
                <a:cs typeface="+mn-cs"/>
              </a:rPr>
              <a:t>National </a:t>
            </a:r>
            <a:r>
              <a:rPr lang="en-US" sz="2000" b="0" dirty="0">
                <a:solidFill>
                  <a:srgbClr val="333399"/>
                </a:solidFill>
                <a:latin typeface="Arial"/>
                <a:ea typeface="+mn-ea"/>
                <a:cs typeface="+mn-cs"/>
              </a:rPr>
              <a:t>Center for Education Statistics</a:t>
            </a:r>
            <a:r>
              <a:rPr lang="en-US" sz="2800" b="0" dirty="0">
                <a:solidFill>
                  <a:srgbClr val="333399"/>
                </a:solidFill>
                <a:latin typeface="Arial"/>
                <a:ea typeface="+mn-ea"/>
                <a:cs typeface="+mn-cs"/>
              </a:rPr>
              <a:t/>
            </a:r>
            <a:br>
              <a:rPr lang="en-US" sz="2800" b="0" dirty="0">
                <a:solidFill>
                  <a:srgbClr val="333399"/>
                </a:solidFill>
                <a:latin typeface="Arial"/>
                <a:ea typeface="+mn-ea"/>
                <a:cs typeface="+mn-cs"/>
              </a:rPr>
            </a:br>
            <a:r>
              <a:rPr lang="en-US" sz="1800" b="0" dirty="0">
                <a:solidFill>
                  <a:srgbClr val="333399"/>
                </a:solidFill>
                <a:latin typeface="Arial"/>
                <a:ea typeface="+mn-ea"/>
                <a:cs typeface="+mn-cs"/>
              </a:rPr>
              <a:t/>
            </a:r>
            <a:br>
              <a:rPr lang="en-US" sz="1800" b="0" dirty="0">
                <a:solidFill>
                  <a:srgbClr val="333399"/>
                </a:solidFill>
                <a:latin typeface="Arial"/>
                <a:ea typeface="+mn-ea"/>
                <a:cs typeface="+mn-cs"/>
              </a:rPr>
            </a:br>
            <a:r>
              <a:rPr lang="en-US" sz="2000" b="0" dirty="0" smtClean="0">
                <a:solidFill>
                  <a:srgbClr val="333399"/>
                </a:solidFill>
                <a:latin typeface="Arial"/>
                <a:ea typeface="+mn-ea"/>
                <a:cs typeface="+mn-cs"/>
              </a:rPr>
              <a:t>School Security: Identifying and Addressing Sources of Inequity</a:t>
            </a:r>
            <a:r>
              <a:rPr lang="en-US" sz="2000" b="0" dirty="0">
                <a:solidFill>
                  <a:srgbClr val="333399"/>
                </a:solidFill>
                <a:latin typeface="Arial"/>
                <a:ea typeface="+mn-ea"/>
                <a:cs typeface="+mn-cs"/>
              </a:rPr>
              <a:t/>
            </a:r>
            <a:br>
              <a:rPr lang="en-US" sz="2000" b="0" dirty="0">
                <a:solidFill>
                  <a:srgbClr val="333399"/>
                </a:solidFill>
                <a:latin typeface="Arial"/>
                <a:ea typeface="+mn-ea"/>
                <a:cs typeface="+mn-cs"/>
              </a:rPr>
            </a:br>
            <a:r>
              <a:rPr lang="en-US" sz="2000" b="0" dirty="0" smtClean="0">
                <a:solidFill>
                  <a:srgbClr val="333399"/>
                </a:solidFill>
                <a:latin typeface="Arial"/>
                <a:ea typeface="+mn-ea"/>
                <a:cs typeface="+mn-cs"/>
              </a:rPr>
              <a:t>October 23</a:t>
            </a:r>
            <a:r>
              <a:rPr lang="en-US" sz="2000" b="0" baseline="30000" dirty="0" smtClean="0">
                <a:solidFill>
                  <a:srgbClr val="333399"/>
                </a:solidFill>
                <a:latin typeface="Arial"/>
                <a:ea typeface="+mn-ea"/>
                <a:cs typeface="+mn-cs"/>
              </a:rPr>
              <a:t>rd</a:t>
            </a:r>
            <a:r>
              <a:rPr lang="en-US" sz="2000" b="0" dirty="0" smtClean="0">
                <a:solidFill>
                  <a:srgbClr val="333399"/>
                </a:solidFill>
                <a:latin typeface="Arial"/>
                <a:ea typeface="+mn-ea"/>
                <a:cs typeface="+mn-cs"/>
              </a:rPr>
              <a:t>, 2018</a:t>
            </a:r>
            <a:r>
              <a:rPr lang="en-US" altLang="en-US" sz="5400" dirty="0" smtClean="0"/>
              <a:t/>
            </a:r>
            <a:br>
              <a:rPr lang="en-US" altLang="en-US" sz="5400" dirty="0" smtClean="0"/>
            </a:br>
            <a:endParaRPr lang="en-US" altLang="en-US" sz="54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295400"/>
            <a:ext cx="4724400" cy="5334000"/>
          </a:xfrm>
          <a:solidFill>
            <a:schemeClr val="bg1"/>
          </a:solidFill>
        </p:spPr>
        <p:txBody>
          <a:bodyPr/>
          <a:lstStyle/>
          <a:p>
            <a:pPr marL="457200" lvl="1" indent="-228600">
              <a:buNone/>
            </a:pPr>
            <a:endParaRPr lang="en-US" sz="1800" b="1" dirty="0" smtClean="0"/>
          </a:p>
          <a:p>
            <a:pPr indent="0">
              <a:spcAft>
                <a:spcPts val="1200"/>
              </a:spcAft>
              <a:buNone/>
            </a:pPr>
            <a:r>
              <a:rPr lang="en-US" sz="1600" dirty="0"/>
              <a:t>Does your school have a written plan that describes procedures to be performed in the </a:t>
            </a:r>
            <a:r>
              <a:rPr lang="en-US" sz="1600" dirty="0" smtClean="0"/>
              <a:t>following scenarios?</a:t>
            </a:r>
          </a:p>
          <a:p>
            <a:pPr marL="685800"/>
            <a:r>
              <a:rPr lang="en-US" sz="1600" dirty="0"/>
              <a:t>Active </a:t>
            </a:r>
            <a:r>
              <a:rPr lang="en-US" sz="1600" dirty="0" smtClean="0"/>
              <a:t>shooter </a:t>
            </a:r>
            <a:endParaRPr lang="en-US" sz="1600" dirty="0"/>
          </a:p>
          <a:p>
            <a:pPr marL="685800"/>
            <a:r>
              <a:rPr lang="en-US" sz="1600" dirty="0"/>
              <a:t>Natural disasters (e.g., earthquakes or tornadoes)</a:t>
            </a:r>
          </a:p>
          <a:p>
            <a:pPr marL="685800"/>
            <a:r>
              <a:rPr lang="en-US" sz="1600" dirty="0"/>
              <a:t>Hostages</a:t>
            </a:r>
          </a:p>
          <a:p>
            <a:pPr marL="685800"/>
            <a:r>
              <a:rPr lang="en-US" sz="1600" dirty="0"/>
              <a:t>Bomb threats or incidents</a:t>
            </a:r>
          </a:p>
          <a:p>
            <a:pPr marL="685800"/>
            <a:r>
              <a:rPr lang="en-US" sz="1600" dirty="0"/>
              <a:t>Chemical, biological, or radiological threats or incidents (e.g., release of mustard gas, anthrax, smallpox, or radioactive materials)</a:t>
            </a:r>
          </a:p>
          <a:p>
            <a:pPr marL="685800"/>
            <a:r>
              <a:rPr lang="en-US" sz="1600" dirty="0"/>
              <a:t>Suicide threat or incident </a:t>
            </a:r>
          </a:p>
          <a:p>
            <a:pPr marL="685800"/>
            <a:r>
              <a:rPr lang="en-US" sz="1600" dirty="0"/>
              <a:t>Pandemic disease</a:t>
            </a:r>
          </a:p>
          <a:p>
            <a:pPr marL="685800"/>
            <a:r>
              <a:rPr lang="en-US" sz="1600" dirty="0"/>
              <a:t>Post-crisis reunification of students with their families</a:t>
            </a:r>
          </a:p>
          <a:p>
            <a:pPr marL="457200" lvl="1" indent="0">
              <a:buNone/>
            </a:pPr>
            <a:endParaRPr lang="en-US" sz="1400" dirty="0" smtClean="0"/>
          </a:p>
          <a:p>
            <a:pPr marL="457200" lvl="1" indent="0">
              <a:buNone/>
            </a:pPr>
            <a:endParaRPr lang="en-US" sz="1400" dirty="0"/>
          </a:p>
          <a:p>
            <a:pPr marL="457200" lvl="1" indent="0">
              <a:buNone/>
            </a:pPr>
            <a:endParaRPr lang="en-US" sz="1400" dirty="0" smtClean="0"/>
          </a:p>
        </p:txBody>
      </p:sp>
      <p:pic>
        <p:nvPicPr>
          <p:cNvPr id="2050" name="Picture 2" descr="Crime &amp; Safety Surveys (CSS)">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72400" y="5715000"/>
            <a:ext cx="1066800" cy="1066800"/>
          </a:xfrm>
          <a:prstGeom prst="rect">
            <a:avLst/>
          </a:prstGeom>
          <a:noFill/>
          <a:extLst>
            <a:ext uri="{909E8E84-426E-40DD-AFC4-6F175D3DCCD1}">
              <a14:hiddenFill xmlns:a14="http://schemas.microsoft.com/office/drawing/2010/main">
                <a:solidFill>
                  <a:srgbClr val="FFFFFF"/>
                </a:solidFill>
              </a14:hiddenFill>
            </a:ext>
          </a:extLst>
        </p:spPr>
      </p:pic>
      <p:sp>
        <p:nvSpPr>
          <p:cNvPr id="5" name="Content Placeholder 2"/>
          <p:cNvSpPr txBox="1">
            <a:spLocks/>
          </p:cNvSpPr>
          <p:nvPr/>
        </p:nvSpPr>
        <p:spPr bwMode="auto">
          <a:xfrm>
            <a:off x="4467225" y="1295400"/>
            <a:ext cx="46482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28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har char="•"/>
              <a:defRPr>
                <a:solidFill>
                  <a:schemeClr val="tx1"/>
                </a:solidFill>
                <a:latin typeface="+mn-lt"/>
              </a:defRPr>
            </a:lvl3pPr>
            <a:lvl4pPr marL="1600200" indent="-228600" algn="l" rtl="0" eaLnBrk="1" fontAlgn="base" hangingPunct="1">
              <a:spcBef>
                <a:spcPct val="20000"/>
              </a:spcBef>
              <a:spcAft>
                <a:spcPct val="0"/>
              </a:spcAft>
              <a:buChar char="–"/>
              <a:defRPr sz="1400">
                <a:solidFill>
                  <a:schemeClr val="tx1"/>
                </a:solidFill>
                <a:latin typeface="+mn-lt"/>
              </a:defRPr>
            </a:lvl4pPr>
            <a:lvl5pPr marL="2057400" indent="-228600" algn="l" rtl="0" eaLnBrk="1" fontAlgn="base" hangingPunct="1">
              <a:spcBef>
                <a:spcPct val="20000"/>
              </a:spcBef>
              <a:spcAft>
                <a:spcPct val="0"/>
              </a:spcAft>
              <a:buChar char="»"/>
              <a:defRPr sz="1200">
                <a:solidFill>
                  <a:schemeClr val="tx1"/>
                </a:solidFill>
                <a:latin typeface="+mn-lt"/>
              </a:defRPr>
            </a:lvl5pPr>
            <a:lvl6pPr marL="2514600" indent="-228600" algn="l" rtl="0" eaLnBrk="1" fontAlgn="base" hangingPunct="1">
              <a:spcBef>
                <a:spcPct val="20000"/>
              </a:spcBef>
              <a:spcAft>
                <a:spcPct val="0"/>
              </a:spcAft>
              <a:buChar char="»"/>
              <a:defRPr sz="1200">
                <a:solidFill>
                  <a:schemeClr val="tx1"/>
                </a:solidFill>
                <a:latin typeface="+mn-lt"/>
              </a:defRPr>
            </a:lvl6pPr>
            <a:lvl7pPr marL="2971800" indent="-228600" algn="l" rtl="0" eaLnBrk="1" fontAlgn="base" hangingPunct="1">
              <a:spcBef>
                <a:spcPct val="20000"/>
              </a:spcBef>
              <a:spcAft>
                <a:spcPct val="0"/>
              </a:spcAft>
              <a:buChar char="»"/>
              <a:defRPr sz="1200">
                <a:solidFill>
                  <a:schemeClr val="tx1"/>
                </a:solidFill>
                <a:latin typeface="+mn-lt"/>
              </a:defRPr>
            </a:lvl7pPr>
            <a:lvl8pPr marL="3429000" indent="-228600" algn="l" rtl="0" eaLnBrk="1" fontAlgn="base" hangingPunct="1">
              <a:spcBef>
                <a:spcPct val="20000"/>
              </a:spcBef>
              <a:spcAft>
                <a:spcPct val="0"/>
              </a:spcAft>
              <a:buChar char="»"/>
              <a:defRPr sz="1200">
                <a:solidFill>
                  <a:schemeClr val="tx1"/>
                </a:solidFill>
                <a:latin typeface="+mn-lt"/>
              </a:defRPr>
            </a:lvl8pPr>
            <a:lvl9pPr marL="3886200" indent="-228600" algn="l" rtl="0" eaLnBrk="1" fontAlgn="base" hangingPunct="1">
              <a:spcBef>
                <a:spcPct val="20000"/>
              </a:spcBef>
              <a:spcAft>
                <a:spcPct val="0"/>
              </a:spcAft>
              <a:buChar char="»"/>
              <a:defRPr sz="1200">
                <a:solidFill>
                  <a:schemeClr val="tx1"/>
                </a:solidFill>
                <a:latin typeface="+mn-lt"/>
              </a:defRPr>
            </a:lvl9pPr>
          </a:lstStyle>
          <a:p>
            <a:pPr indent="0">
              <a:buFontTx/>
              <a:buNone/>
            </a:pPr>
            <a:endParaRPr lang="en-US" sz="1600" kern="0" dirty="0" smtClean="0"/>
          </a:p>
          <a:p>
            <a:pPr indent="0">
              <a:spcAft>
                <a:spcPts val="1200"/>
              </a:spcAft>
              <a:buFontTx/>
              <a:buNone/>
            </a:pPr>
            <a:r>
              <a:rPr lang="en-US" sz="1600" kern="0" dirty="0" smtClean="0"/>
              <a:t>During the 2017–18 school year, has your school drilled students on the use of the following emergency procedures?</a:t>
            </a:r>
          </a:p>
          <a:p>
            <a:pPr marL="685800"/>
            <a:r>
              <a:rPr lang="en-US" sz="1600" kern="0" dirty="0" smtClean="0"/>
              <a:t>Evacuation</a:t>
            </a:r>
          </a:p>
          <a:p>
            <a:pPr marL="685800"/>
            <a:r>
              <a:rPr lang="en-US" sz="1600" kern="0" dirty="0" smtClean="0"/>
              <a:t>Lockdown</a:t>
            </a:r>
          </a:p>
          <a:p>
            <a:pPr marL="685800"/>
            <a:r>
              <a:rPr lang="en-US" sz="1600" kern="0" dirty="0" smtClean="0"/>
              <a:t>Shelter-in-place</a:t>
            </a:r>
            <a:endParaRPr lang="en-US" kern="0" dirty="0" smtClean="0"/>
          </a:p>
          <a:p>
            <a:pPr marL="457200" lvl="1" indent="0">
              <a:buFontTx/>
              <a:buNone/>
            </a:pPr>
            <a:endParaRPr lang="en-US" sz="1600" kern="0" dirty="0" smtClean="0"/>
          </a:p>
          <a:p>
            <a:pPr marL="457200" lvl="1" indent="0">
              <a:buFontTx/>
              <a:buNone/>
            </a:pPr>
            <a:endParaRPr lang="en-US" sz="1600" kern="0" dirty="0" smtClean="0"/>
          </a:p>
          <a:p>
            <a:pPr marL="457200" lvl="1" indent="0">
              <a:buFontTx/>
              <a:buNone/>
            </a:pPr>
            <a:endParaRPr lang="en-US" sz="1600" kern="0" dirty="0" smtClean="0"/>
          </a:p>
        </p:txBody>
      </p:sp>
      <p:sp>
        <p:nvSpPr>
          <p:cNvPr id="6" name="Title 1"/>
          <p:cNvSpPr txBox="1">
            <a:spLocks/>
          </p:cNvSpPr>
          <p:nvPr/>
        </p:nvSpPr>
        <p:spPr bwMode="auto">
          <a:xfrm>
            <a:off x="0" y="883920"/>
            <a:ext cx="8848725"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400" b="1">
                <a:solidFill>
                  <a:schemeClr val="tx2"/>
                </a:solidFill>
                <a:latin typeface="+mj-lt"/>
                <a:ea typeface="+mj-ea"/>
                <a:cs typeface="+mj-cs"/>
              </a:defRPr>
            </a:lvl1pPr>
            <a:lvl2pPr algn="l" rtl="0" eaLnBrk="1" fontAlgn="base" hangingPunct="1">
              <a:spcBef>
                <a:spcPct val="0"/>
              </a:spcBef>
              <a:spcAft>
                <a:spcPct val="0"/>
              </a:spcAft>
              <a:defRPr sz="3400" b="1">
                <a:solidFill>
                  <a:schemeClr val="tx2"/>
                </a:solidFill>
                <a:latin typeface="Arial Narrow" charset="0"/>
              </a:defRPr>
            </a:lvl2pPr>
            <a:lvl3pPr algn="l" rtl="0" eaLnBrk="1" fontAlgn="base" hangingPunct="1">
              <a:spcBef>
                <a:spcPct val="0"/>
              </a:spcBef>
              <a:spcAft>
                <a:spcPct val="0"/>
              </a:spcAft>
              <a:defRPr sz="3400" b="1">
                <a:solidFill>
                  <a:schemeClr val="tx2"/>
                </a:solidFill>
                <a:latin typeface="Arial Narrow" charset="0"/>
              </a:defRPr>
            </a:lvl3pPr>
            <a:lvl4pPr algn="l" rtl="0" eaLnBrk="1" fontAlgn="base" hangingPunct="1">
              <a:spcBef>
                <a:spcPct val="0"/>
              </a:spcBef>
              <a:spcAft>
                <a:spcPct val="0"/>
              </a:spcAft>
              <a:defRPr sz="3400" b="1">
                <a:solidFill>
                  <a:schemeClr val="tx2"/>
                </a:solidFill>
                <a:latin typeface="Arial Narrow" charset="0"/>
              </a:defRPr>
            </a:lvl4pPr>
            <a:lvl5pPr algn="l" rtl="0" eaLnBrk="1" fontAlgn="base" hangingPunct="1">
              <a:spcBef>
                <a:spcPct val="0"/>
              </a:spcBef>
              <a:spcAft>
                <a:spcPct val="0"/>
              </a:spcAft>
              <a:defRPr sz="3400" b="1">
                <a:solidFill>
                  <a:schemeClr val="tx2"/>
                </a:solidFill>
                <a:latin typeface="Arial Narrow" charset="0"/>
              </a:defRPr>
            </a:lvl5pPr>
            <a:lvl6pPr marL="457200" algn="l" rtl="0" eaLnBrk="1" fontAlgn="base" hangingPunct="1">
              <a:spcBef>
                <a:spcPct val="0"/>
              </a:spcBef>
              <a:spcAft>
                <a:spcPct val="0"/>
              </a:spcAft>
              <a:defRPr sz="3400" b="1">
                <a:solidFill>
                  <a:schemeClr val="tx2"/>
                </a:solidFill>
                <a:latin typeface="Arial Narrow" charset="0"/>
              </a:defRPr>
            </a:lvl6pPr>
            <a:lvl7pPr marL="914400" algn="l" rtl="0" eaLnBrk="1" fontAlgn="base" hangingPunct="1">
              <a:spcBef>
                <a:spcPct val="0"/>
              </a:spcBef>
              <a:spcAft>
                <a:spcPct val="0"/>
              </a:spcAft>
              <a:defRPr sz="3400" b="1">
                <a:solidFill>
                  <a:schemeClr val="tx2"/>
                </a:solidFill>
                <a:latin typeface="Arial Narrow" charset="0"/>
              </a:defRPr>
            </a:lvl7pPr>
            <a:lvl8pPr marL="1371600" algn="l" rtl="0" eaLnBrk="1" fontAlgn="base" hangingPunct="1">
              <a:spcBef>
                <a:spcPct val="0"/>
              </a:spcBef>
              <a:spcAft>
                <a:spcPct val="0"/>
              </a:spcAft>
              <a:defRPr sz="3400" b="1">
                <a:solidFill>
                  <a:schemeClr val="tx2"/>
                </a:solidFill>
                <a:latin typeface="Arial Narrow" charset="0"/>
              </a:defRPr>
            </a:lvl8pPr>
            <a:lvl9pPr marL="1828800" algn="l" rtl="0" eaLnBrk="1" fontAlgn="base" hangingPunct="1">
              <a:spcBef>
                <a:spcPct val="0"/>
              </a:spcBef>
              <a:spcAft>
                <a:spcPct val="0"/>
              </a:spcAft>
              <a:defRPr sz="3400" b="1">
                <a:solidFill>
                  <a:schemeClr val="tx2"/>
                </a:solidFill>
                <a:latin typeface="Arial Narrow" charset="0"/>
              </a:defRPr>
            </a:lvl9pPr>
          </a:lstStyle>
          <a:p>
            <a:pPr marL="0" lvl="1"/>
            <a:r>
              <a:rPr lang="en-US" sz="2400" kern="0" dirty="0" smtClean="0"/>
              <a:t>Security Measures: School Practices and Programs – Continued </a:t>
            </a:r>
            <a:r>
              <a:rPr lang="en-US" sz="1800" kern="0" dirty="0" smtClean="0"/>
              <a:t/>
            </a:r>
            <a:br>
              <a:rPr lang="en-US" sz="1800" kern="0" dirty="0" smtClean="0"/>
            </a:br>
            <a:endParaRPr lang="en-US" sz="3200" kern="0" dirty="0"/>
          </a:p>
        </p:txBody>
      </p:sp>
    </p:spTree>
    <p:extLst>
      <p:ext uri="{BB962C8B-B14F-4D97-AF65-F5344CB8AC3E}">
        <p14:creationId xmlns:p14="http://schemas.microsoft.com/office/powerpoint/2010/main" val="48999848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0"/>
            <a:ext cx="8229600" cy="914400"/>
          </a:xfrm>
        </p:spPr>
        <p:txBody>
          <a:bodyPr/>
          <a:lstStyle/>
          <a:p>
            <a:pPr lvl="1"/>
            <a:r>
              <a:rPr lang="en-US" sz="2400" dirty="0" smtClean="0"/>
              <a:t>Security Measures: School </a:t>
            </a:r>
            <a:r>
              <a:rPr lang="en-US" sz="2400" dirty="0"/>
              <a:t>Security Staff</a:t>
            </a:r>
            <a:r>
              <a:rPr lang="en-US" sz="1800" dirty="0"/>
              <a:t/>
            </a:r>
            <a:br>
              <a:rPr lang="en-US" sz="1800" dirty="0"/>
            </a:br>
            <a:endParaRPr lang="en-US" sz="3200" dirty="0"/>
          </a:p>
        </p:txBody>
      </p:sp>
      <p:sp>
        <p:nvSpPr>
          <p:cNvPr id="3" name="Content Placeholder 2"/>
          <p:cNvSpPr>
            <a:spLocks noGrp="1"/>
          </p:cNvSpPr>
          <p:nvPr>
            <p:ph idx="1"/>
          </p:nvPr>
        </p:nvSpPr>
        <p:spPr>
          <a:xfrm>
            <a:off x="0" y="1295400"/>
            <a:ext cx="8763000" cy="5410200"/>
          </a:xfrm>
          <a:solidFill>
            <a:schemeClr val="bg1"/>
          </a:solidFill>
        </p:spPr>
        <p:txBody>
          <a:bodyPr/>
          <a:lstStyle/>
          <a:p>
            <a:pPr indent="0">
              <a:spcAft>
                <a:spcPts val="600"/>
              </a:spcAft>
              <a:buNone/>
            </a:pPr>
            <a:r>
              <a:rPr lang="en-US" sz="1600" dirty="0" smtClean="0"/>
              <a:t>During </a:t>
            </a:r>
            <a:r>
              <a:rPr lang="en-US" sz="1600" dirty="0"/>
              <a:t>the 2017–18 school year, did you have any sworn law enforcement officers (including </a:t>
            </a:r>
            <a:r>
              <a:rPr lang="en-US" sz="1600" dirty="0" smtClean="0"/>
              <a:t>School Resource Officers) </a:t>
            </a:r>
            <a:r>
              <a:rPr lang="en-US" sz="1600" dirty="0"/>
              <a:t>present at your </a:t>
            </a:r>
            <a:r>
              <a:rPr lang="en-US" sz="1600" dirty="0" smtClean="0"/>
              <a:t>school </a:t>
            </a:r>
            <a:r>
              <a:rPr lang="en-US" sz="1600" dirty="0"/>
              <a:t>at least once a week</a:t>
            </a:r>
            <a:r>
              <a:rPr lang="en-US" sz="1600" dirty="0" smtClean="0"/>
              <a:t>?</a:t>
            </a:r>
          </a:p>
          <a:p>
            <a:pPr marL="514350" indent="-57150">
              <a:buNone/>
            </a:pPr>
            <a:r>
              <a:rPr lang="en-US" sz="1600" dirty="0" smtClean="0"/>
              <a:t>If yes…</a:t>
            </a:r>
          </a:p>
          <a:p>
            <a:pPr marL="742950" indent="-171450"/>
            <a:r>
              <a:rPr lang="en-US" sz="1600" dirty="0"/>
              <a:t>Were sworn law enforcement officers (including School Resource </a:t>
            </a:r>
            <a:r>
              <a:rPr lang="en-US" sz="1600" dirty="0" smtClean="0"/>
              <a:t>Officers) </a:t>
            </a:r>
            <a:r>
              <a:rPr lang="en-US" sz="1600" dirty="0"/>
              <a:t>used at </a:t>
            </a:r>
            <a:r>
              <a:rPr lang="en-US" sz="1600" dirty="0" smtClean="0"/>
              <a:t>least once </a:t>
            </a:r>
            <a:r>
              <a:rPr lang="en-US" sz="1600" dirty="0"/>
              <a:t>a week in or around your school at the following times</a:t>
            </a:r>
            <a:r>
              <a:rPr lang="en-US" sz="1600" dirty="0" smtClean="0"/>
              <a:t>?</a:t>
            </a:r>
          </a:p>
          <a:p>
            <a:pPr marL="742950" indent="-171450"/>
            <a:r>
              <a:rPr lang="en-US" sz="1600" dirty="0"/>
              <a:t>At any time during school </a:t>
            </a:r>
            <a:r>
              <a:rPr lang="en-US" sz="1600" dirty="0" smtClean="0"/>
              <a:t>hours</a:t>
            </a:r>
          </a:p>
          <a:p>
            <a:pPr marL="742950" indent="-171450"/>
            <a:r>
              <a:rPr lang="en-US" sz="1600" dirty="0"/>
              <a:t>While students were arriving or </a:t>
            </a:r>
            <a:r>
              <a:rPr lang="en-US" sz="1600" dirty="0" smtClean="0"/>
              <a:t>leaving</a:t>
            </a:r>
          </a:p>
          <a:p>
            <a:pPr marL="742950" indent="-171450"/>
            <a:r>
              <a:rPr lang="en-US" sz="1600" dirty="0"/>
              <a:t>At selected school activities (e.g., athletic and social events, open </a:t>
            </a:r>
            <a:r>
              <a:rPr lang="en-US" sz="1600" dirty="0" smtClean="0"/>
              <a:t>houses, science </a:t>
            </a:r>
            <a:r>
              <a:rPr lang="en-US" sz="1600" dirty="0"/>
              <a:t>fairs</a:t>
            </a:r>
            <a:r>
              <a:rPr lang="en-US" sz="1600" dirty="0" smtClean="0"/>
              <a:t>)</a:t>
            </a:r>
          </a:p>
          <a:p>
            <a:pPr marL="742950" indent="-171450"/>
            <a:r>
              <a:rPr lang="en-US" sz="1600" dirty="0"/>
              <a:t>When school/school activities were not </a:t>
            </a:r>
            <a:r>
              <a:rPr lang="en-US" sz="1600" dirty="0" smtClean="0"/>
              <a:t>occurring</a:t>
            </a:r>
          </a:p>
          <a:p>
            <a:pPr marL="571500" indent="0">
              <a:buNone/>
            </a:pPr>
            <a:endParaRPr lang="en-US" sz="1400" dirty="0" smtClean="0"/>
          </a:p>
          <a:p>
            <a:pPr indent="0">
              <a:buNone/>
            </a:pPr>
            <a:r>
              <a:rPr lang="en-US" sz="1600" dirty="0"/>
              <a:t>Did any of the sworn law enforcement officers (including School Resource </a:t>
            </a:r>
            <a:r>
              <a:rPr lang="en-US" sz="1600" dirty="0" smtClean="0"/>
              <a:t>Officers) </a:t>
            </a:r>
            <a:r>
              <a:rPr lang="en-US" sz="1600" dirty="0"/>
              <a:t>at </a:t>
            </a:r>
            <a:r>
              <a:rPr lang="en-US" sz="1600" dirty="0" smtClean="0"/>
              <a:t>your </a:t>
            </a:r>
            <a:r>
              <a:rPr lang="en-US" sz="1600" dirty="0" smtClean="0"/>
              <a:t>school </a:t>
            </a:r>
            <a:r>
              <a:rPr lang="en-US" sz="1600" dirty="0"/>
              <a:t>routinely</a:t>
            </a:r>
            <a:r>
              <a:rPr lang="en-US" sz="1600" dirty="0" smtClean="0"/>
              <a:t>:</a:t>
            </a:r>
          </a:p>
          <a:p>
            <a:pPr marL="742950" indent="-171450"/>
            <a:r>
              <a:rPr lang="en-US" sz="1600" dirty="0"/>
              <a:t>Carry physical restraints (e.g., handcuffs, Tasers</a:t>
            </a:r>
            <a:r>
              <a:rPr lang="en-US" sz="1600" dirty="0" smtClean="0"/>
              <a:t>)</a:t>
            </a:r>
          </a:p>
          <a:p>
            <a:pPr marL="742950" indent="-171450"/>
            <a:r>
              <a:rPr lang="en-US" sz="1600" dirty="0"/>
              <a:t>Carry chemical aerosol sprays (e.g., Mace, pepper spray</a:t>
            </a:r>
            <a:r>
              <a:rPr lang="en-US" sz="1600" dirty="0" smtClean="0"/>
              <a:t>)</a:t>
            </a:r>
          </a:p>
          <a:p>
            <a:pPr marL="742950" indent="-171450"/>
            <a:r>
              <a:rPr lang="en-US" sz="1600" dirty="0"/>
              <a:t>Carry a </a:t>
            </a:r>
            <a:r>
              <a:rPr lang="en-US" sz="1600" dirty="0" smtClean="0"/>
              <a:t>firearm</a:t>
            </a:r>
          </a:p>
          <a:p>
            <a:pPr marL="742950" indent="-171450"/>
            <a:r>
              <a:rPr lang="en-US" sz="1600" dirty="0"/>
              <a:t>Wear a body camera</a:t>
            </a:r>
            <a:endParaRPr lang="en-US" sz="1600" dirty="0" smtClean="0"/>
          </a:p>
          <a:p>
            <a:pPr marL="457200" lvl="1" indent="0">
              <a:buNone/>
            </a:pPr>
            <a:endParaRPr lang="en-US" sz="1200" dirty="0"/>
          </a:p>
          <a:p>
            <a:pPr marL="457200" lvl="1" indent="0">
              <a:buNone/>
            </a:pPr>
            <a:endParaRPr lang="en-US" sz="1400" dirty="0" smtClean="0"/>
          </a:p>
        </p:txBody>
      </p:sp>
      <p:pic>
        <p:nvPicPr>
          <p:cNvPr id="2050" name="Picture 2" descr="Crime &amp; Safety Surveys (CSS)">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72400" y="5715000"/>
            <a:ext cx="1066800" cy="1066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1288836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295400"/>
            <a:ext cx="8763000" cy="5486400"/>
          </a:xfrm>
          <a:solidFill>
            <a:schemeClr val="bg1"/>
          </a:solidFill>
        </p:spPr>
        <p:txBody>
          <a:bodyPr/>
          <a:lstStyle/>
          <a:p>
            <a:pPr indent="0">
              <a:spcAft>
                <a:spcPts val="1200"/>
              </a:spcAft>
              <a:buNone/>
            </a:pPr>
            <a:r>
              <a:rPr lang="en-US" sz="1600" dirty="0" smtClean="0"/>
              <a:t>Did </a:t>
            </a:r>
            <a:r>
              <a:rPr lang="en-US" sz="1600" dirty="0"/>
              <a:t>these sworn law enforcement officers (including School Resource </a:t>
            </a:r>
            <a:r>
              <a:rPr lang="en-US" sz="1600" dirty="0" smtClean="0"/>
              <a:t>Officers) participate in </a:t>
            </a:r>
            <a:r>
              <a:rPr lang="en-US" sz="1600" dirty="0"/>
              <a:t>the following activities at your </a:t>
            </a:r>
            <a:r>
              <a:rPr lang="en-US" sz="1600" dirty="0" smtClean="0"/>
              <a:t>school?</a:t>
            </a:r>
            <a:endParaRPr lang="en-US" sz="1400" dirty="0" smtClean="0"/>
          </a:p>
          <a:p>
            <a:pPr marL="742950" indent="-171450">
              <a:spcAft>
                <a:spcPts val="600"/>
              </a:spcAft>
            </a:pPr>
            <a:r>
              <a:rPr lang="en-US" sz="1600" dirty="0"/>
              <a:t>Motor vehicle traffic control</a:t>
            </a:r>
          </a:p>
          <a:p>
            <a:pPr marL="742950" indent="-171450">
              <a:spcAft>
                <a:spcPts val="600"/>
              </a:spcAft>
            </a:pPr>
            <a:r>
              <a:rPr lang="en-US" sz="1600" dirty="0"/>
              <a:t>Security enforcement and patrol</a:t>
            </a:r>
          </a:p>
          <a:p>
            <a:pPr marL="742950" indent="-171450">
              <a:spcAft>
                <a:spcPts val="600"/>
              </a:spcAft>
            </a:pPr>
            <a:r>
              <a:rPr lang="en-US" sz="1600" dirty="0"/>
              <a:t>Maintaining student discipline</a:t>
            </a:r>
          </a:p>
          <a:p>
            <a:pPr marL="742950" indent="-171450">
              <a:spcAft>
                <a:spcPts val="600"/>
              </a:spcAft>
            </a:pPr>
            <a:r>
              <a:rPr lang="en-US" sz="1600" dirty="0"/>
              <a:t>Identifying problems in the school and proactively seeking solutions to those problems</a:t>
            </a:r>
          </a:p>
          <a:p>
            <a:pPr marL="742950" indent="-171450">
              <a:spcAft>
                <a:spcPts val="600"/>
              </a:spcAft>
            </a:pPr>
            <a:r>
              <a:rPr lang="en-US" sz="1600" dirty="0"/>
              <a:t>Training teachers and staff in school safety or crime prevention</a:t>
            </a:r>
          </a:p>
          <a:p>
            <a:pPr marL="742950" indent="-171450">
              <a:spcAft>
                <a:spcPts val="600"/>
              </a:spcAft>
            </a:pPr>
            <a:r>
              <a:rPr lang="en-US" sz="1600" dirty="0"/>
              <a:t>Mentoring students</a:t>
            </a:r>
          </a:p>
          <a:p>
            <a:pPr marL="742950" indent="-171450">
              <a:spcAft>
                <a:spcPts val="600"/>
              </a:spcAft>
            </a:pPr>
            <a:r>
              <a:rPr lang="en-US" sz="1600" dirty="0"/>
              <a:t>Teaching a law-related education course or training students (e.g., drug-related education, criminal law, or crime prevention courses)</a:t>
            </a:r>
          </a:p>
          <a:p>
            <a:pPr marL="742950" indent="-171450">
              <a:spcAft>
                <a:spcPts val="600"/>
              </a:spcAft>
            </a:pPr>
            <a:r>
              <a:rPr lang="en-US" sz="1600" dirty="0"/>
              <a:t>Recording or reporting discipline problems to school authorities </a:t>
            </a:r>
          </a:p>
          <a:p>
            <a:pPr marL="742950" indent="-171450">
              <a:spcAft>
                <a:spcPts val="600"/>
              </a:spcAft>
            </a:pPr>
            <a:r>
              <a:rPr lang="en-US" sz="1600" dirty="0"/>
              <a:t>Providing information to school authorities about the legal definitions of behavior for recording or reporting purposes (e.g., defining assault for school authorities)</a:t>
            </a:r>
          </a:p>
          <a:p>
            <a:pPr marL="571500" lvl="1" indent="114300">
              <a:buNone/>
            </a:pPr>
            <a:endParaRPr lang="en-US" sz="1600" dirty="0" smtClean="0"/>
          </a:p>
        </p:txBody>
      </p:sp>
      <p:pic>
        <p:nvPicPr>
          <p:cNvPr id="2050" name="Picture 2" descr="Crime &amp; Safety Surveys (CSS)">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72400" y="5715000"/>
            <a:ext cx="1066800" cy="1066800"/>
          </a:xfrm>
          <a:prstGeom prst="rect">
            <a:avLst/>
          </a:prstGeom>
          <a:noFill/>
          <a:extLst>
            <a:ext uri="{909E8E84-426E-40DD-AFC4-6F175D3DCCD1}">
              <a14:hiddenFill xmlns:a14="http://schemas.microsoft.com/office/drawing/2010/main">
                <a:solidFill>
                  <a:srgbClr val="FFFFFF"/>
                </a:solidFill>
              </a14:hiddenFill>
            </a:ext>
          </a:extLst>
        </p:spPr>
      </p:pic>
      <p:sp>
        <p:nvSpPr>
          <p:cNvPr id="6" name="Title 1"/>
          <p:cNvSpPr>
            <a:spLocks noGrp="1"/>
          </p:cNvSpPr>
          <p:nvPr>
            <p:ph type="title"/>
          </p:nvPr>
        </p:nvSpPr>
        <p:spPr>
          <a:xfrm>
            <a:off x="0" y="762000"/>
            <a:ext cx="8229600" cy="914400"/>
          </a:xfrm>
        </p:spPr>
        <p:txBody>
          <a:bodyPr/>
          <a:lstStyle/>
          <a:p>
            <a:pPr lvl="1"/>
            <a:r>
              <a:rPr lang="en-US" sz="2400" dirty="0" smtClean="0"/>
              <a:t>Security Measures: School </a:t>
            </a:r>
            <a:r>
              <a:rPr lang="en-US" sz="2400" dirty="0"/>
              <a:t>Security </a:t>
            </a:r>
            <a:r>
              <a:rPr lang="en-US" sz="2400" dirty="0" smtClean="0"/>
              <a:t>Staff – Continued </a:t>
            </a:r>
            <a:r>
              <a:rPr lang="en-US" sz="1800" dirty="0"/>
              <a:t/>
            </a:r>
            <a:br>
              <a:rPr lang="en-US" sz="1800" dirty="0"/>
            </a:br>
            <a:endParaRPr lang="en-US" sz="3200" dirty="0"/>
          </a:p>
        </p:txBody>
      </p:sp>
    </p:spTree>
    <p:extLst>
      <p:ext uri="{BB962C8B-B14F-4D97-AF65-F5344CB8AC3E}">
        <p14:creationId xmlns:p14="http://schemas.microsoft.com/office/powerpoint/2010/main" val="5589407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295400"/>
            <a:ext cx="8763000" cy="5486400"/>
          </a:xfrm>
          <a:solidFill>
            <a:schemeClr val="bg1"/>
          </a:solidFill>
        </p:spPr>
        <p:txBody>
          <a:bodyPr/>
          <a:lstStyle/>
          <a:p>
            <a:pPr marL="228600" indent="0">
              <a:buNone/>
            </a:pPr>
            <a:r>
              <a:rPr lang="en-US" sz="1600" dirty="0"/>
              <a:t>During the 2017–18 school year, did your school have a sworn law enforcement officer (</a:t>
            </a:r>
            <a:r>
              <a:rPr lang="en-US" sz="1600" dirty="0" smtClean="0"/>
              <a:t>including School </a:t>
            </a:r>
            <a:r>
              <a:rPr lang="en-US" sz="1600" dirty="0"/>
              <a:t>Resource </a:t>
            </a:r>
            <a:r>
              <a:rPr lang="en-US" sz="1600" dirty="0" smtClean="0"/>
              <a:t>Officers) </a:t>
            </a:r>
            <a:r>
              <a:rPr lang="en-US" sz="1600" dirty="0"/>
              <a:t>present for all instructional hours every day that school was </a:t>
            </a:r>
            <a:r>
              <a:rPr lang="en-US" sz="1600" dirty="0" smtClean="0"/>
              <a:t>in session?</a:t>
            </a:r>
          </a:p>
          <a:p>
            <a:pPr marL="0" indent="0">
              <a:buNone/>
            </a:pPr>
            <a:endParaRPr lang="en-US" sz="1600" dirty="0" smtClean="0"/>
          </a:p>
          <a:p>
            <a:pPr marL="228600" indent="0">
              <a:buNone/>
            </a:pPr>
            <a:r>
              <a:rPr lang="en-US" sz="1600" dirty="0"/>
              <a:t>During the 2017–18 school year, did your school or school district have any formalized policies </a:t>
            </a:r>
            <a:r>
              <a:rPr lang="en-US" sz="1600" dirty="0" smtClean="0"/>
              <a:t>or written </a:t>
            </a:r>
            <a:r>
              <a:rPr lang="en-US" sz="1600" dirty="0"/>
              <a:t>documents (e.g., Memorandum of Use, Memorandum of Agreement) that outlined the roles</a:t>
            </a:r>
            <a:r>
              <a:rPr lang="en-US" sz="1600" dirty="0" smtClean="0"/>
              <a:t>, responsibilities</a:t>
            </a:r>
            <a:r>
              <a:rPr lang="en-US" sz="1600" dirty="0"/>
              <a:t>, and expectations of sworn law enforcement officers (including School </a:t>
            </a:r>
            <a:r>
              <a:rPr lang="en-US" sz="1600" dirty="0" smtClean="0"/>
              <a:t>Resource Officers) </a:t>
            </a:r>
            <a:r>
              <a:rPr lang="en-US" sz="1600" dirty="0"/>
              <a:t>at school</a:t>
            </a:r>
            <a:r>
              <a:rPr lang="en-US" sz="1600" dirty="0" smtClean="0"/>
              <a:t>?</a:t>
            </a:r>
          </a:p>
          <a:p>
            <a:pPr marL="228600" indent="0">
              <a:buNone/>
            </a:pPr>
            <a:endParaRPr lang="en-US" sz="1600" dirty="0"/>
          </a:p>
          <a:p>
            <a:pPr indent="0">
              <a:spcAft>
                <a:spcPts val="600"/>
              </a:spcAft>
              <a:buNone/>
            </a:pPr>
            <a:r>
              <a:rPr lang="en-US" sz="1600" dirty="0" smtClean="0"/>
              <a:t>If yes…</a:t>
            </a:r>
          </a:p>
          <a:p>
            <a:pPr marL="457200" indent="0">
              <a:buNone/>
            </a:pPr>
            <a:r>
              <a:rPr lang="en-US" sz="1600" dirty="0" smtClean="0"/>
              <a:t>Did </a:t>
            </a:r>
            <a:r>
              <a:rPr lang="en-US" sz="1600" dirty="0"/>
              <a:t>these formalized policies or written documents include language defining the role of sworn </a:t>
            </a:r>
            <a:r>
              <a:rPr lang="en-US" sz="1600" dirty="0" smtClean="0"/>
              <a:t>law enforcement </a:t>
            </a:r>
            <a:r>
              <a:rPr lang="en-US" sz="1600" dirty="0"/>
              <a:t>officers (including School Resource </a:t>
            </a:r>
            <a:r>
              <a:rPr lang="en-US" sz="1600" dirty="0" smtClean="0"/>
              <a:t>Officers) </a:t>
            </a:r>
            <a:r>
              <a:rPr lang="en-US" sz="1600" dirty="0"/>
              <a:t>at school in the following areas</a:t>
            </a:r>
            <a:r>
              <a:rPr lang="en-US" sz="1600" dirty="0" smtClean="0"/>
              <a:t>?</a:t>
            </a:r>
          </a:p>
          <a:p>
            <a:pPr marL="685800" indent="-114300"/>
            <a:r>
              <a:rPr lang="en-US" sz="1600" dirty="0"/>
              <a:t>Student </a:t>
            </a:r>
            <a:r>
              <a:rPr lang="en-US" sz="1600" dirty="0" smtClean="0"/>
              <a:t>discipline</a:t>
            </a:r>
          </a:p>
          <a:p>
            <a:pPr marL="685800" indent="-114300"/>
            <a:r>
              <a:rPr lang="en-US" sz="1600" dirty="0"/>
              <a:t>Use of physical or chemical restraints (e.g., handcuffs</a:t>
            </a:r>
            <a:r>
              <a:rPr lang="en-US" sz="1600" dirty="0" smtClean="0"/>
              <a:t>, Tasers</a:t>
            </a:r>
            <a:r>
              <a:rPr lang="en-US" sz="1600" dirty="0"/>
              <a:t>, Mace, pepper spray</a:t>
            </a:r>
            <a:r>
              <a:rPr lang="en-US" sz="1600" dirty="0" smtClean="0"/>
              <a:t>)</a:t>
            </a:r>
          </a:p>
          <a:p>
            <a:pPr marL="685800" indent="-114300"/>
            <a:r>
              <a:rPr lang="en-US" sz="1600" dirty="0"/>
              <a:t>Use of </a:t>
            </a:r>
            <a:r>
              <a:rPr lang="en-US" sz="1600" dirty="0" smtClean="0"/>
              <a:t>firearms</a:t>
            </a:r>
          </a:p>
          <a:p>
            <a:pPr marL="685800" indent="-114300"/>
            <a:r>
              <a:rPr lang="en-US" sz="1600" dirty="0"/>
              <a:t>Making </a:t>
            </a:r>
            <a:r>
              <a:rPr lang="en-US" sz="1600" dirty="0" smtClean="0"/>
              <a:t>arrests </a:t>
            </a:r>
            <a:r>
              <a:rPr lang="en-US" sz="1600" dirty="0"/>
              <a:t>on school </a:t>
            </a:r>
            <a:r>
              <a:rPr lang="en-US" sz="1600" dirty="0" smtClean="0"/>
              <a:t>grounds</a:t>
            </a:r>
          </a:p>
          <a:p>
            <a:pPr marL="685800" indent="-114300"/>
            <a:r>
              <a:rPr lang="en-US" sz="1600" dirty="0"/>
              <a:t>Reporting of criminal offenses to a law </a:t>
            </a:r>
            <a:r>
              <a:rPr lang="en-US" sz="1600" dirty="0" smtClean="0"/>
              <a:t>enforcement agency</a:t>
            </a:r>
          </a:p>
        </p:txBody>
      </p:sp>
      <p:pic>
        <p:nvPicPr>
          <p:cNvPr id="2050" name="Picture 2" descr="Crime &amp; Safety Surveys (CSS)">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72400" y="5715000"/>
            <a:ext cx="1066800" cy="1066800"/>
          </a:xfrm>
          <a:prstGeom prst="rect">
            <a:avLst/>
          </a:prstGeom>
          <a:noFill/>
          <a:extLst>
            <a:ext uri="{909E8E84-426E-40DD-AFC4-6F175D3DCCD1}">
              <a14:hiddenFill xmlns:a14="http://schemas.microsoft.com/office/drawing/2010/main">
                <a:solidFill>
                  <a:srgbClr val="FFFFFF"/>
                </a:solidFill>
              </a14:hiddenFill>
            </a:ext>
          </a:extLst>
        </p:spPr>
      </p:pic>
      <p:sp>
        <p:nvSpPr>
          <p:cNvPr id="6" name="Title 1"/>
          <p:cNvSpPr>
            <a:spLocks noGrp="1"/>
          </p:cNvSpPr>
          <p:nvPr>
            <p:ph type="title"/>
          </p:nvPr>
        </p:nvSpPr>
        <p:spPr>
          <a:xfrm>
            <a:off x="0" y="609600"/>
            <a:ext cx="8229600" cy="533400"/>
          </a:xfrm>
        </p:spPr>
        <p:txBody>
          <a:bodyPr/>
          <a:lstStyle/>
          <a:p>
            <a:pPr lvl="1"/>
            <a:r>
              <a:rPr lang="en-US" sz="2000" dirty="0" smtClean="0"/>
              <a:t/>
            </a:r>
            <a:br>
              <a:rPr lang="en-US" sz="2000" dirty="0" smtClean="0"/>
            </a:br>
            <a:r>
              <a:rPr lang="en-US" sz="2000" dirty="0" smtClean="0"/>
              <a:t/>
            </a:r>
            <a:br>
              <a:rPr lang="en-US" sz="2000" dirty="0" smtClean="0"/>
            </a:br>
            <a:r>
              <a:rPr lang="en-US" sz="2400" dirty="0" smtClean="0"/>
              <a:t>Security Measures: School </a:t>
            </a:r>
            <a:r>
              <a:rPr lang="en-US" sz="2400" dirty="0"/>
              <a:t>Security </a:t>
            </a:r>
            <a:r>
              <a:rPr lang="en-US" sz="2400" dirty="0" smtClean="0"/>
              <a:t>Staff – Continued </a:t>
            </a:r>
            <a:r>
              <a:rPr lang="en-US" sz="1800" dirty="0"/>
              <a:t/>
            </a:r>
            <a:br>
              <a:rPr lang="en-US" sz="1800" dirty="0"/>
            </a:br>
            <a:endParaRPr lang="en-US" sz="3200" dirty="0"/>
          </a:p>
        </p:txBody>
      </p:sp>
    </p:spTree>
    <p:extLst>
      <p:ext uri="{BB962C8B-B14F-4D97-AF65-F5344CB8AC3E}">
        <p14:creationId xmlns:p14="http://schemas.microsoft.com/office/powerpoint/2010/main" val="140695968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295400"/>
            <a:ext cx="8763000" cy="3886200"/>
          </a:xfrm>
        </p:spPr>
        <p:txBody>
          <a:bodyPr/>
          <a:lstStyle/>
          <a:p>
            <a:pPr marL="228600" indent="0">
              <a:buNone/>
            </a:pPr>
            <a:r>
              <a:rPr lang="en-US" sz="1600" dirty="0"/>
              <a:t>How many of the following were present at your </a:t>
            </a:r>
            <a:r>
              <a:rPr lang="en-US" sz="1600" dirty="0" smtClean="0"/>
              <a:t>school </a:t>
            </a:r>
            <a:r>
              <a:rPr lang="en-US" sz="1600" dirty="0"/>
              <a:t>at least once a week</a:t>
            </a:r>
            <a:r>
              <a:rPr lang="en-US" sz="1600" dirty="0" smtClean="0"/>
              <a:t>?</a:t>
            </a:r>
          </a:p>
          <a:p>
            <a:pPr marL="457200" indent="0">
              <a:buNone/>
            </a:pPr>
            <a:r>
              <a:rPr lang="en-US" sz="1600" dirty="0" smtClean="0"/>
              <a:t>School </a:t>
            </a:r>
            <a:r>
              <a:rPr lang="en-US" sz="1600" dirty="0"/>
              <a:t>Resource </a:t>
            </a:r>
            <a:r>
              <a:rPr lang="en-US" sz="1600" dirty="0" smtClean="0"/>
              <a:t>Officers</a:t>
            </a:r>
          </a:p>
          <a:p>
            <a:pPr marL="228600" indent="0">
              <a:buNone/>
            </a:pPr>
            <a:r>
              <a:rPr lang="en-US" sz="1600" dirty="0" smtClean="0"/>
              <a:t>	Full-time</a:t>
            </a:r>
          </a:p>
          <a:p>
            <a:pPr marL="228600" indent="0">
              <a:buNone/>
            </a:pPr>
            <a:r>
              <a:rPr lang="en-US" sz="1600" dirty="0" smtClean="0"/>
              <a:t>	Part-time</a:t>
            </a:r>
          </a:p>
          <a:p>
            <a:pPr marL="228600" indent="228600">
              <a:buNone/>
            </a:pPr>
            <a:r>
              <a:rPr lang="en-US" sz="1600" dirty="0" smtClean="0"/>
              <a:t>Sworn </a:t>
            </a:r>
            <a:r>
              <a:rPr lang="en-US" sz="1600" dirty="0"/>
              <a:t>law enforcement officers who are not School Resource </a:t>
            </a:r>
            <a:r>
              <a:rPr lang="en-US" sz="1600" dirty="0" smtClean="0"/>
              <a:t>Officers</a:t>
            </a:r>
          </a:p>
          <a:p>
            <a:pPr marL="228600" indent="685800">
              <a:buNone/>
            </a:pPr>
            <a:r>
              <a:rPr lang="en-US" sz="1600" dirty="0"/>
              <a:t>Full-time</a:t>
            </a:r>
          </a:p>
          <a:p>
            <a:pPr marL="228600" indent="685800">
              <a:buNone/>
            </a:pPr>
            <a:r>
              <a:rPr lang="en-US" sz="1600" dirty="0"/>
              <a:t>Part-time</a:t>
            </a:r>
          </a:p>
          <a:p>
            <a:pPr marL="228600" indent="0">
              <a:buNone/>
            </a:pPr>
            <a:endParaRPr lang="en-US" sz="1600" dirty="0" smtClean="0"/>
          </a:p>
          <a:p>
            <a:pPr marL="228600" indent="0">
              <a:buNone/>
            </a:pPr>
            <a:r>
              <a:rPr lang="en-US" sz="1600" dirty="0"/>
              <a:t>Aside from sworn law enforcement officers (including School Resource </a:t>
            </a:r>
            <a:r>
              <a:rPr lang="en-US" sz="1600" dirty="0" smtClean="0"/>
              <a:t>Officers), </a:t>
            </a:r>
            <a:r>
              <a:rPr lang="en-US" sz="1600" dirty="0"/>
              <a:t>how many</a:t>
            </a:r>
          </a:p>
          <a:p>
            <a:pPr marL="228600" indent="0">
              <a:buNone/>
            </a:pPr>
            <a:r>
              <a:rPr lang="en-US" sz="1600" dirty="0"/>
              <a:t>additional security guards or security personnel were present at your </a:t>
            </a:r>
            <a:r>
              <a:rPr lang="en-US" sz="1600" dirty="0" smtClean="0"/>
              <a:t>school </a:t>
            </a:r>
            <a:r>
              <a:rPr lang="en-US" sz="1600" dirty="0"/>
              <a:t>at least once a week</a:t>
            </a:r>
            <a:r>
              <a:rPr lang="en-US" sz="1600" dirty="0" smtClean="0"/>
              <a:t>?</a:t>
            </a:r>
          </a:p>
          <a:p>
            <a:pPr marL="228600" indent="228600">
              <a:buNone/>
            </a:pPr>
            <a:r>
              <a:rPr lang="en-US" sz="1600" dirty="0" smtClean="0"/>
              <a:t>Security </a:t>
            </a:r>
            <a:r>
              <a:rPr lang="en-US" sz="1600" dirty="0"/>
              <a:t>guards or security </a:t>
            </a:r>
            <a:r>
              <a:rPr lang="en-US" sz="1600" dirty="0" smtClean="0"/>
              <a:t>personnel</a:t>
            </a:r>
          </a:p>
          <a:p>
            <a:pPr marL="228600" indent="685800">
              <a:buNone/>
            </a:pPr>
            <a:r>
              <a:rPr lang="en-US" sz="1600" dirty="0"/>
              <a:t>Full-time</a:t>
            </a:r>
          </a:p>
          <a:p>
            <a:pPr marL="228600" indent="685800">
              <a:buNone/>
            </a:pPr>
            <a:r>
              <a:rPr lang="en-US" sz="1600" dirty="0"/>
              <a:t>Part-time</a:t>
            </a:r>
          </a:p>
          <a:p>
            <a:endParaRPr lang="en-US" sz="1400" dirty="0" smtClean="0"/>
          </a:p>
        </p:txBody>
      </p:sp>
      <p:pic>
        <p:nvPicPr>
          <p:cNvPr id="2050" name="Picture 2" descr="Crime &amp; Safety Surveys (CSS)">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72400" y="5715000"/>
            <a:ext cx="1066800" cy="1066800"/>
          </a:xfrm>
          <a:prstGeom prst="rect">
            <a:avLst/>
          </a:prstGeom>
          <a:noFill/>
          <a:extLst>
            <a:ext uri="{909E8E84-426E-40DD-AFC4-6F175D3DCCD1}">
              <a14:hiddenFill xmlns:a14="http://schemas.microsoft.com/office/drawing/2010/main">
                <a:solidFill>
                  <a:srgbClr val="FFFFFF"/>
                </a:solidFill>
              </a14:hiddenFill>
            </a:ext>
          </a:extLst>
        </p:spPr>
      </p:pic>
      <p:sp>
        <p:nvSpPr>
          <p:cNvPr id="6" name="Title 1"/>
          <p:cNvSpPr>
            <a:spLocks noGrp="1"/>
          </p:cNvSpPr>
          <p:nvPr>
            <p:ph type="title"/>
          </p:nvPr>
        </p:nvSpPr>
        <p:spPr>
          <a:xfrm>
            <a:off x="0" y="609600"/>
            <a:ext cx="8229600" cy="533400"/>
          </a:xfrm>
        </p:spPr>
        <p:txBody>
          <a:bodyPr/>
          <a:lstStyle/>
          <a:p>
            <a:pPr lvl="1"/>
            <a:r>
              <a:rPr lang="en-US" sz="2000" dirty="0" smtClean="0"/>
              <a:t/>
            </a:r>
            <a:br>
              <a:rPr lang="en-US" sz="2000" dirty="0" smtClean="0"/>
            </a:br>
            <a:r>
              <a:rPr lang="en-US" sz="2000" dirty="0" smtClean="0"/>
              <a:t/>
            </a:r>
            <a:br>
              <a:rPr lang="en-US" sz="2000" dirty="0" smtClean="0"/>
            </a:br>
            <a:r>
              <a:rPr lang="en-US" sz="2400" dirty="0" smtClean="0"/>
              <a:t>Security Measures: School </a:t>
            </a:r>
            <a:r>
              <a:rPr lang="en-US" sz="2400" dirty="0"/>
              <a:t>Security </a:t>
            </a:r>
            <a:r>
              <a:rPr lang="en-US" sz="2400" dirty="0" smtClean="0"/>
              <a:t>Staff – Continued </a:t>
            </a:r>
            <a:r>
              <a:rPr lang="en-US" sz="1800" dirty="0"/>
              <a:t/>
            </a:r>
            <a:br>
              <a:rPr lang="en-US" sz="1800" dirty="0"/>
            </a:br>
            <a:endParaRPr lang="en-US" sz="3200" dirty="0"/>
          </a:p>
        </p:txBody>
      </p:sp>
    </p:spTree>
    <p:extLst>
      <p:ext uri="{BB962C8B-B14F-4D97-AF65-F5344CB8AC3E}">
        <p14:creationId xmlns:p14="http://schemas.microsoft.com/office/powerpoint/2010/main" val="123958420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
            <a:ext cx="9144000" cy="762000"/>
          </a:xfrm>
          <a:solidFill>
            <a:schemeClr val="bg1"/>
          </a:solidFill>
        </p:spPr>
        <p:txBody>
          <a:bodyPr/>
          <a:lstStyle/>
          <a:p>
            <a:r>
              <a:rPr lang="en-US" sz="2400" dirty="0" smtClean="0"/>
              <a:t>Security Measures Findings</a:t>
            </a:r>
            <a:endParaRPr lang="en-US" sz="2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920469806"/>
              </p:ext>
            </p:extLst>
          </p:nvPr>
        </p:nvGraphicFramePr>
        <p:xfrm>
          <a:off x="228600" y="762000"/>
          <a:ext cx="8763000" cy="5978918"/>
        </p:xfrm>
        <a:graphic>
          <a:graphicData uri="http://schemas.openxmlformats.org/drawingml/2006/table">
            <a:tbl>
              <a:tblPr>
                <a:tableStyleId>{5C22544A-7EE6-4342-B048-85BDC9FD1C3A}</a:tableStyleId>
              </a:tblPr>
              <a:tblGrid>
                <a:gridCol w="6669187"/>
                <a:gridCol w="785903"/>
                <a:gridCol w="1307910"/>
              </a:tblGrid>
              <a:tr h="127451">
                <a:tc gridSpan="2">
                  <a:txBody>
                    <a:bodyPr/>
                    <a:lstStyle/>
                    <a:p>
                      <a:pPr algn="l" fontAlgn="b"/>
                      <a:r>
                        <a:rPr lang="en-US" sz="1100" b="1" u="none" strike="noStrike" dirty="0" smtClean="0">
                          <a:effectLst/>
                          <a:latin typeface="+mn-lt"/>
                        </a:rPr>
                        <a:t>Percentage </a:t>
                      </a:r>
                      <a:r>
                        <a:rPr lang="en-US" sz="1100" b="1" u="none" strike="noStrike" dirty="0">
                          <a:effectLst/>
                          <a:latin typeface="+mn-lt"/>
                        </a:rPr>
                        <a:t>of public schools reporting use of specified school </a:t>
                      </a:r>
                      <a:r>
                        <a:rPr lang="en-US" sz="1100" b="1" u="none" strike="noStrike" dirty="0" smtClean="0">
                          <a:effectLst/>
                          <a:latin typeface="+mn-lt"/>
                        </a:rPr>
                        <a:t>practices</a:t>
                      </a:r>
                      <a:endParaRPr lang="en-US" sz="1100" b="1" i="0" u="none" strike="noStrike" dirty="0">
                        <a:solidFill>
                          <a:srgbClr val="000000"/>
                        </a:solidFill>
                        <a:effectLst/>
                        <a:latin typeface="+mn-lt"/>
                      </a:endParaRPr>
                    </a:p>
                  </a:txBody>
                  <a:tcPr marL="6521" marR="6521" marT="6521" marB="0" anchor="b"/>
                </a:tc>
                <a:tc hMerge="1">
                  <a:txBody>
                    <a:bodyPr/>
                    <a:lstStyle/>
                    <a:p>
                      <a:endParaRPr lang="en-US"/>
                    </a:p>
                  </a:txBody>
                  <a:tcPr/>
                </a:tc>
                <a:tc>
                  <a:txBody>
                    <a:bodyPr/>
                    <a:lstStyle/>
                    <a:p>
                      <a:pPr algn="l" fontAlgn="b"/>
                      <a:endParaRPr lang="en-US" sz="1100" b="1" i="0" u="none" strike="noStrike" dirty="0">
                        <a:solidFill>
                          <a:srgbClr val="000000"/>
                        </a:solidFill>
                        <a:effectLst/>
                        <a:latin typeface="+mn-lt"/>
                      </a:endParaRPr>
                    </a:p>
                  </a:txBody>
                  <a:tcPr marL="6521" marR="6521" marT="6521" marB="0" anchor="b"/>
                </a:tc>
              </a:tr>
              <a:tr h="298279">
                <a:tc>
                  <a:txBody>
                    <a:bodyPr/>
                    <a:lstStyle/>
                    <a:p>
                      <a:pPr algn="l" fontAlgn="b"/>
                      <a:r>
                        <a:rPr lang="en-US" sz="1100" u="none" strike="noStrike" dirty="0">
                          <a:effectLst/>
                          <a:latin typeface="+mn-lt"/>
                        </a:rPr>
                        <a:t>School practice</a:t>
                      </a:r>
                      <a:endParaRPr lang="en-US" sz="1100" b="1" i="0" u="none" strike="noStrike" dirty="0">
                        <a:solidFill>
                          <a:srgbClr val="000000"/>
                        </a:solidFill>
                        <a:effectLst/>
                        <a:latin typeface="+mn-lt"/>
                      </a:endParaRPr>
                    </a:p>
                  </a:txBody>
                  <a:tcPr marL="6521" marR="6521" marT="6521" marB="0" anchor="b">
                    <a:lnB w="12700" cap="flat" cmpd="sng" algn="ctr">
                      <a:solidFill>
                        <a:schemeClr val="tx1"/>
                      </a:solidFill>
                      <a:prstDash val="solid"/>
                      <a:round/>
                      <a:headEnd type="none" w="med" len="med"/>
                      <a:tailEnd type="none" w="med" len="med"/>
                    </a:lnB>
                  </a:tcPr>
                </a:tc>
                <a:tc>
                  <a:txBody>
                    <a:bodyPr/>
                    <a:lstStyle/>
                    <a:p>
                      <a:pPr algn="r" fontAlgn="b"/>
                      <a:r>
                        <a:rPr lang="en-US" sz="1100" u="none" strike="noStrike" dirty="0" smtClean="0">
                          <a:effectLst/>
                          <a:latin typeface="+mn-lt"/>
                        </a:rPr>
                        <a:t>2009-2010</a:t>
                      </a:r>
                      <a:endParaRPr lang="en-US" sz="1100" b="1" i="0" u="none" strike="noStrike" dirty="0">
                        <a:solidFill>
                          <a:srgbClr val="000000"/>
                        </a:solidFill>
                        <a:effectLst/>
                        <a:latin typeface="+mn-lt"/>
                      </a:endParaRPr>
                    </a:p>
                  </a:txBody>
                  <a:tcPr marL="6521" marR="6521" marT="6521" marB="0" anchor="b">
                    <a:lnB w="12700" cap="flat" cmpd="sng" algn="ctr">
                      <a:solidFill>
                        <a:schemeClr val="tx1"/>
                      </a:solidFill>
                      <a:prstDash val="solid"/>
                      <a:round/>
                      <a:headEnd type="none" w="med" len="med"/>
                      <a:tailEnd type="none" w="med" len="med"/>
                    </a:lnB>
                  </a:tcPr>
                </a:tc>
                <a:tc>
                  <a:txBody>
                    <a:bodyPr/>
                    <a:lstStyle/>
                    <a:p>
                      <a:pPr algn="r" fontAlgn="b"/>
                      <a:r>
                        <a:rPr lang="en-US" sz="1100" u="none" strike="noStrike" dirty="0" smtClean="0">
                          <a:effectLst/>
                          <a:latin typeface="+mn-lt"/>
                        </a:rPr>
                        <a:t>2015-2016</a:t>
                      </a:r>
                      <a:endParaRPr lang="en-US" sz="1100" b="1" i="0" u="none" strike="noStrike" dirty="0">
                        <a:solidFill>
                          <a:srgbClr val="000000"/>
                        </a:solidFill>
                        <a:effectLst/>
                        <a:latin typeface="+mn-lt"/>
                      </a:endParaRPr>
                    </a:p>
                  </a:txBody>
                  <a:tcPr marL="6521" marR="6521" marT="6521" marB="0" anchor="b">
                    <a:lnB w="12700" cap="flat" cmpd="sng" algn="ctr">
                      <a:solidFill>
                        <a:schemeClr val="tx1"/>
                      </a:solidFill>
                      <a:prstDash val="solid"/>
                      <a:round/>
                      <a:headEnd type="none" w="med" len="med"/>
                      <a:tailEnd type="none" w="med" len="med"/>
                    </a:lnB>
                  </a:tcPr>
                </a:tc>
              </a:tr>
              <a:tr h="113933">
                <a:tc>
                  <a:txBody>
                    <a:bodyPr/>
                    <a:lstStyle/>
                    <a:p>
                      <a:pPr algn="l" fontAlgn="b"/>
                      <a:r>
                        <a:rPr lang="en-US" sz="1100" u="none" strike="noStrike" dirty="0">
                          <a:effectLst/>
                          <a:latin typeface="+mn-lt"/>
                        </a:rPr>
                        <a:t>Require visitors to sign or check in </a:t>
                      </a:r>
                      <a:endParaRPr lang="en-US" sz="1100" b="0" i="0" u="none" strike="noStrike" dirty="0">
                        <a:solidFill>
                          <a:srgbClr val="000000"/>
                        </a:solidFill>
                        <a:effectLst/>
                        <a:latin typeface="+mn-lt"/>
                      </a:endParaRPr>
                    </a:p>
                  </a:txBody>
                  <a:tcPr marL="6521" marR="6521" marT="6521" marB="0" anchor="b">
                    <a:lnT w="12700" cap="flat" cmpd="sng" algn="ctr">
                      <a:solidFill>
                        <a:schemeClr val="tx1"/>
                      </a:solidFill>
                      <a:prstDash val="solid"/>
                      <a:round/>
                      <a:headEnd type="none" w="med" len="med"/>
                      <a:tailEnd type="none" w="med" len="med"/>
                    </a:lnT>
                  </a:tcPr>
                </a:tc>
                <a:tc>
                  <a:txBody>
                    <a:bodyPr/>
                    <a:lstStyle/>
                    <a:p>
                      <a:pPr algn="r" fontAlgn="b"/>
                      <a:r>
                        <a:rPr lang="en-US" sz="1100" b="0" i="0" u="none" strike="noStrike" dirty="0">
                          <a:solidFill>
                            <a:srgbClr val="000000"/>
                          </a:solidFill>
                          <a:effectLst/>
                          <a:latin typeface="+mn-lt"/>
                        </a:rPr>
                        <a:t>99.3</a:t>
                      </a:r>
                    </a:p>
                  </a:txBody>
                  <a:tcPr marL="9525" marR="9525" marT="9525" marB="0" anchor="b">
                    <a:lnT w="12700" cap="flat" cmpd="sng" algn="ctr">
                      <a:solidFill>
                        <a:schemeClr val="tx1"/>
                      </a:solidFill>
                      <a:prstDash val="solid"/>
                      <a:round/>
                      <a:headEnd type="none" w="med" len="med"/>
                      <a:tailEnd type="none" w="med" len="med"/>
                    </a:lnT>
                  </a:tcPr>
                </a:tc>
                <a:tc>
                  <a:txBody>
                    <a:bodyPr/>
                    <a:lstStyle/>
                    <a:p>
                      <a:pPr algn="r" fontAlgn="b"/>
                      <a:r>
                        <a:rPr lang="en-US" sz="1100" u="none" strike="noStrike" dirty="0">
                          <a:effectLst/>
                          <a:latin typeface="+mn-lt"/>
                        </a:rPr>
                        <a:t>93.5</a:t>
                      </a:r>
                      <a:endParaRPr lang="en-US" sz="1100" b="0" i="0" u="none" strike="noStrike" dirty="0">
                        <a:solidFill>
                          <a:srgbClr val="000000"/>
                        </a:solidFill>
                        <a:effectLst/>
                        <a:latin typeface="+mn-lt"/>
                      </a:endParaRPr>
                    </a:p>
                  </a:txBody>
                  <a:tcPr marL="6521" marR="6521" marT="6521" marB="0" anchor="b">
                    <a:lnT w="12700" cap="flat" cmpd="sng" algn="ctr">
                      <a:solidFill>
                        <a:schemeClr val="tx1"/>
                      </a:solidFill>
                      <a:prstDash val="solid"/>
                      <a:round/>
                      <a:headEnd type="none" w="med" len="med"/>
                      <a:tailEnd type="none" w="med" len="med"/>
                    </a:lnT>
                  </a:tcPr>
                </a:tc>
              </a:tr>
              <a:tr h="113933">
                <a:tc>
                  <a:txBody>
                    <a:bodyPr/>
                    <a:lstStyle/>
                    <a:p>
                      <a:pPr algn="l" fontAlgn="ctr"/>
                      <a:r>
                        <a:rPr lang="en-US" sz="1100" u="none" strike="noStrike" dirty="0">
                          <a:effectLst/>
                          <a:latin typeface="+mn-lt"/>
                        </a:rPr>
                        <a:t>Control access to school buildings during school </a:t>
                      </a:r>
                      <a:r>
                        <a:rPr lang="en-US" sz="1100" u="none" strike="noStrike" dirty="0" smtClean="0">
                          <a:effectLst/>
                          <a:latin typeface="+mn-lt"/>
                        </a:rPr>
                        <a:t>hours</a:t>
                      </a:r>
                      <a:endParaRPr lang="en-US" sz="1100" b="0" i="0" u="none" strike="noStrike" dirty="0">
                        <a:solidFill>
                          <a:srgbClr val="000000"/>
                        </a:solidFill>
                        <a:effectLst/>
                        <a:latin typeface="+mn-lt"/>
                      </a:endParaRPr>
                    </a:p>
                  </a:txBody>
                  <a:tcPr marL="6521" marR="6521" marT="6521" marB="0" anchor="ctr"/>
                </a:tc>
                <a:tc>
                  <a:txBody>
                    <a:bodyPr/>
                    <a:lstStyle/>
                    <a:p>
                      <a:pPr algn="r" fontAlgn="b"/>
                      <a:r>
                        <a:rPr lang="en-US" sz="1100" b="0" i="0" u="none" strike="noStrike" dirty="0">
                          <a:solidFill>
                            <a:srgbClr val="000000"/>
                          </a:solidFill>
                          <a:effectLst/>
                          <a:latin typeface="+mn-lt"/>
                        </a:rPr>
                        <a:t>91.7</a:t>
                      </a:r>
                    </a:p>
                  </a:txBody>
                  <a:tcPr marL="9525" marR="9525" marT="9525" marB="0" anchor="b"/>
                </a:tc>
                <a:tc>
                  <a:txBody>
                    <a:bodyPr/>
                    <a:lstStyle/>
                    <a:p>
                      <a:pPr algn="r" fontAlgn="b"/>
                      <a:r>
                        <a:rPr lang="en-US" sz="1100" u="none" strike="noStrike" dirty="0">
                          <a:effectLst/>
                          <a:latin typeface="+mn-lt"/>
                        </a:rPr>
                        <a:t>94.1</a:t>
                      </a:r>
                      <a:endParaRPr lang="en-US" sz="1100" b="0" i="0" u="none" strike="noStrike" dirty="0">
                        <a:solidFill>
                          <a:srgbClr val="000000"/>
                        </a:solidFill>
                        <a:effectLst/>
                        <a:latin typeface="+mn-lt"/>
                      </a:endParaRPr>
                    </a:p>
                  </a:txBody>
                  <a:tcPr marL="6521" marR="6521" marT="6521" marB="0" anchor="b"/>
                </a:tc>
              </a:tr>
              <a:tr h="113933">
                <a:tc>
                  <a:txBody>
                    <a:bodyPr/>
                    <a:lstStyle/>
                    <a:p>
                      <a:pPr algn="l" fontAlgn="ctr"/>
                      <a:r>
                        <a:rPr lang="en-US" sz="1100" u="none" strike="noStrike" dirty="0">
                          <a:effectLst/>
                          <a:latin typeface="+mn-lt"/>
                        </a:rPr>
                        <a:t>Control access to school grounds during school </a:t>
                      </a:r>
                      <a:r>
                        <a:rPr lang="en-US" sz="1100" u="none" strike="noStrike" dirty="0" smtClean="0">
                          <a:effectLst/>
                          <a:latin typeface="+mn-lt"/>
                        </a:rPr>
                        <a:t>hours</a:t>
                      </a:r>
                      <a:endParaRPr lang="en-US" sz="1100" b="0" i="0" u="none" strike="noStrike" dirty="0">
                        <a:solidFill>
                          <a:srgbClr val="000000"/>
                        </a:solidFill>
                        <a:effectLst/>
                        <a:latin typeface="+mn-lt"/>
                      </a:endParaRPr>
                    </a:p>
                  </a:txBody>
                  <a:tcPr marL="6521" marR="6521" marT="6521" marB="0" anchor="ctr"/>
                </a:tc>
                <a:tc>
                  <a:txBody>
                    <a:bodyPr/>
                    <a:lstStyle/>
                    <a:p>
                      <a:pPr algn="r" fontAlgn="b"/>
                      <a:r>
                        <a:rPr lang="en-US" sz="1100" b="0" i="0" u="none" strike="noStrike" dirty="0" smtClean="0">
                          <a:solidFill>
                            <a:srgbClr val="000000"/>
                          </a:solidFill>
                          <a:effectLst/>
                          <a:latin typeface="+mn-lt"/>
                        </a:rPr>
                        <a:t>46.0</a:t>
                      </a:r>
                      <a:endParaRPr lang="en-US" sz="1100" b="0" i="0" u="none" strike="noStrike" dirty="0">
                        <a:solidFill>
                          <a:srgbClr val="000000"/>
                        </a:solidFill>
                        <a:effectLst/>
                        <a:latin typeface="+mn-lt"/>
                      </a:endParaRPr>
                    </a:p>
                  </a:txBody>
                  <a:tcPr marL="9525" marR="9525" marT="9525" marB="0" anchor="b"/>
                </a:tc>
                <a:tc>
                  <a:txBody>
                    <a:bodyPr/>
                    <a:lstStyle/>
                    <a:p>
                      <a:pPr algn="r" fontAlgn="b"/>
                      <a:r>
                        <a:rPr lang="en-US" sz="1100" u="none" strike="noStrike" dirty="0">
                          <a:effectLst/>
                          <a:latin typeface="+mn-lt"/>
                        </a:rPr>
                        <a:t>49.9</a:t>
                      </a:r>
                      <a:endParaRPr lang="en-US" sz="1100" b="0" i="0" u="none" strike="noStrike" dirty="0">
                        <a:solidFill>
                          <a:srgbClr val="000000"/>
                        </a:solidFill>
                        <a:effectLst/>
                        <a:latin typeface="+mn-lt"/>
                      </a:endParaRPr>
                    </a:p>
                  </a:txBody>
                  <a:tcPr marL="6521" marR="6521" marT="6521" marB="0" anchor="b"/>
                </a:tc>
              </a:tr>
              <a:tr h="113933">
                <a:tc>
                  <a:txBody>
                    <a:bodyPr/>
                    <a:lstStyle/>
                    <a:p>
                      <a:pPr algn="l" fontAlgn="b"/>
                      <a:r>
                        <a:rPr lang="en-US" sz="1100" u="none" strike="noStrike" dirty="0">
                          <a:effectLst/>
                          <a:latin typeface="+mn-lt"/>
                        </a:rPr>
                        <a:t>Require students to pass through metal detectors each day </a:t>
                      </a:r>
                      <a:endParaRPr lang="en-US" sz="1100" b="0" i="0" u="none" strike="noStrike" dirty="0">
                        <a:solidFill>
                          <a:srgbClr val="000000"/>
                        </a:solidFill>
                        <a:effectLst/>
                        <a:latin typeface="+mn-lt"/>
                      </a:endParaRPr>
                    </a:p>
                  </a:txBody>
                  <a:tcPr marL="6521" marR="6521" marT="6521" marB="0" anchor="b"/>
                </a:tc>
                <a:tc>
                  <a:txBody>
                    <a:bodyPr/>
                    <a:lstStyle/>
                    <a:p>
                      <a:pPr algn="r" fontAlgn="b"/>
                      <a:r>
                        <a:rPr lang="en-US" sz="1100" b="0" i="0" u="none" strike="noStrike" dirty="0">
                          <a:solidFill>
                            <a:srgbClr val="000000"/>
                          </a:solidFill>
                          <a:effectLst/>
                          <a:latin typeface="+mn-lt"/>
                        </a:rPr>
                        <a:t>1.4</a:t>
                      </a:r>
                    </a:p>
                  </a:txBody>
                  <a:tcPr marL="9525" marR="9525" marT="9525" marB="0" anchor="b"/>
                </a:tc>
                <a:tc>
                  <a:txBody>
                    <a:bodyPr/>
                    <a:lstStyle/>
                    <a:p>
                      <a:pPr algn="r" fontAlgn="b"/>
                      <a:r>
                        <a:rPr lang="en-US" sz="1100" u="none" strike="noStrike" dirty="0">
                          <a:effectLst/>
                          <a:latin typeface="+mn-lt"/>
                        </a:rPr>
                        <a:t>1.8</a:t>
                      </a:r>
                      <a:endParaRPr lang="en-US" sz="1100" b="0" i="0" u="none" strike="noStrike" dirty="0">
                        <a:solidFill>
                          <a:srgbClr val="000000"/>
                        </a:solidFill>
                        <a:effectLst/>
                        <a:latin typeface="+mn-lt"/>
                      </a:endParaRPr>
                    </a:p>
                  </a:txBody>
                  <a:tcPr marL="6521" marR="6521" marT="6521" marB="0" anchor="b"/>
                </a:tc>
              </a:tr>
              <a:tr h="113933">
                <a:tc>
                  <a:txBody>
                    <a:bodyPr/>
                    <a:lstStyle/>
                    <a:p>
                      <a:pPr algn="l" fontAlgn="b"/>
                      <a:r>
                        <a:rPr lang="en-US" sz="1100" u="none" strike="noStrike" dirty="0">
                          <a:effectLst/>
                          <a:latin typeface="+mn-lt"/>
                        </a:rPr>
                        <a:t>Perform one or more random metal detector checks on students </a:t>
                      </a:r>
                      <a:endParaRPr lang="en-US" sz="1100" b="0" i="0" u="none" strike="noStrike" dirty="0">
                        <a:solidFill>
                          <a:srgbClr val="000000"/>
                        </a:solidFill>
                        <a:effectLst/>
                        <a:latin typeface="+mn-lt"/>
                      </a:endParaRPr>
                    </a:p>
                  </a:txBody>
                  <a:tcPr marL="6521" marR="6521" marT="6521" marB="0" anchor="b"/>
                </a:tc>
                <a:tc>
                  <a:txBody>
                    <a:bodyPr/>
                    <a:lstStyle/>
                    <a:p>
                      <a:pPr algn="r" fontAlgn="b"/>
                      <a:r>
                        <a:rPr lang="en-US" sz="1100" b="0" i="0" u="none" strike="noStrike" dirty="0">
                          <a:solidFill>
                            <a:srgbClr val="000000"/>
                          </a:solidFill>
                          <a:effectLst/>
                          <a:latin typeface="+mn-lt"/>
                        </a:rPr>
                        <a:t>5.2</a:t>
                      </a:r>
                    </a:p>
                  </a:txBody>
                  <a:tcPr marL="9525" marR="9525" marT="9525" marB="0" anchor="b"/>
                </a:tc>
                <a:tc>
                  <a:txBody>
                    <a:bodyPr/>
                    <a:lstStyle/>
                    <a:p>
                      <a:pPr algn="r" fontAlgn="b"/>
                      <a:r>
                        <a:rPr lang="en-US" sz="1100" u="none" strike="noStrike" dirty="0">
                          <a:effectLst/>
                          <a:latin typeface="+mn-lt"/>
                        </a:rPr>
                        <a:t>4.5</a:t>
                      </a:r>
                      <a:endParaRPr lang="en-US" sz="1100" b="0" i="0" u="none" strike="noStrike" dirty="0">
                        <a:solidFill>
                          <a:srgbClr val="000000"/>
                        </a:solidFill>
                        <a:effectLst/>
                        <a:latin typeface="+mn-lt"/>
                      </a:endParaRPr>
                    </a:p>
                  </a:txBody>
                  <a:tcPr marL="6521" marR="6521" marT="6521" marB="0" anchor="b"/>
                </a:tc>
              </a:tr>
              <a:tr h="113933">
                <a:tc>
                  <a:txBody>
                    <a:bodyPr/>
                    <a:lstStyle/>
                    <a:p>
                      <a:pPr algn="l" fontAlgn="b"/>
                      <a:endParaRPr lang="en-US" sz="1100" b="0" i="0" u="none" strike="noStrike" dirty="0">
                        <a:solidFill>
                          <a:srgbClr val="000000"/>
                        </a:solidFill>
                        <a:effectLst/>
                        <a:latin typeface="+mn-lt"/>
                      </a:endParaRPr>
                    </a:p>
                  </a:txBody>
                  <a:tcPr marL="6521" marR="6521" marT="6521" marB="0" anchor="b"/>
                </a:tc>
                <a:tc>
                  <a:txBody>
                    <a:bodyPr/>
                    <a:lstStyle/>
                    <a:p>
                      <a:pPr algn="r" fontAlgn="b"/>
                      <a:endParaRPr lang="en-US" sz="1100" b="0" i="0" u="none" strike="noStrike" dirty="0">
                        <a:solidFill>
                          <a:srgbClr val="000000"/>
                        </a:solidFill>
                        <a:effectLst/>
                        <a:latin typeface="+mn-lt"/>
                      </a:endParaRPr>
                    </a:p>
                  </a:txBody>
                  <a:tcPr marL="6521" marR="6521" marT="6521" marB="0" anchor="b"/>
                </a:tc>
                <a:tc>
                  <a:txBody>
                    <a:bodyPr/>
                    <a:lstStyle/>
                    <a:p>
                      <a:pPr algn="r" fontAlgn="b"/>
                      <a:endParaRPr lang="en-US" sz="1100" b="0" i="0" u="none" strike="noStrike" dirty="0">
                        <a:solidFill>
                          <a:srgbClr val="000000"/>
                        </a:solidFill>
                        <a:effectLst/>
                        <a:latin typeface="+mn-lt"/>
                      </a:endParaRPr>
                    </a:p>
                  </a:txBody>
                  <a:tcPr marL="6521" marR="6521" marT="6521" marB="0" anchor="b"/>
                </a:tc>
              </a:tr>
              <a:tr h="113933">
                <a:tc>
                  <a:txBody>
                    <a:bodyPr/>
                    <a:lstStyle/>
                    <a:p>
                      <a:pPr algn="l" fontAlgn="b"/>
                      <a:r>
                        <a:rPr lang="en-US" sz="1100" u="none" strike="noStrike" dirty="0">
                          <a:effectLst/>
                          <a:latin typeface="+mn-lt"/>
                        </a:rPr>
                        <a:t>Equip classrooms with locks so that doors can be locked from the </a:t>
                      </a:r>
                      <a:r>
                        <a:rPr lang="en-US" sz="1100" u="none" strike="noStrike" dirty="0" smtClean="0">
                          <a:effectLst/>
                          <a:latin typeface="+mn-lt"/>
                        </a:rPr>
                        <a:t>inside</a:t>
                      </a:r>
                      <a:endParaRPr lang="en-US" sz="1100" b="0" i="0" u="none" strike="noStrike" dirty="0">
                        <a:solidFill>
                          <a:srgbClr val="000000"/>
                        </a:solidFill>
                        <a:effectLst/>
                        <a:latin typeface="+mn-lt"/>
                      </a:endParaRPr>
                    </a:p>
                  </a:txBody>
                  <a:tcPr marL="6521" marR="6521" marT="6521" marB="0" anchor="b"/>
                </a:tc>
                <a:tc>
                  <a:txBody>
                    <a:bodyPr/>
                    <a:lstStyle/>
                    <a:p>
                      <a:pPr algn="r" fontAlgn="b"/>
                      <a:r>
                        <a:rPr lang="en-US" sz="1100" b="0" i="0" u="none" strike="noStrike" dirty="0" smtClean="0">
                          <a:solidFill>
                            <a:srgbClr val="000000"/>
                          </a:solidFill>
                          <a:effectLst/>
                          <a:latin typeface="+mn-lt"/>
                        </a:rPr>
                        <a:t>N/A</a:t>
                      </a:r>
                      <a:endParaRPr lang="en-US" sz="1100" b="0" i="0" u="none" strike="noStrike" dirty="0">
                        <a:solidFill>
                          <a:srgbClr val="000000"/>
                        </a:solidFill>
                        <a:effectLst/>
                        <a:latin typeface="+mn-lt"/>
                      </a:endParaRPr>
                    </a:p>
                  </a:txBody>
                  <a:tcPr marL="6521" marR="6521" marT="6521" marB="0" anchor="b"/>
                </a:tc>
                <a:tc>
                  <a:txBody>
                    <a:bodyPr/>
                    <a:lstStyle/>
                    <a:p>
                      <a:pPr algn="r" fontAlgn="b"/>
                      <a:r>
                        <a:rPr lang="en-US" sz="1100" u="none" strike="noStrike" dirty="0" smtClean="0">
                          <a:effectLst/>
                          <a:latin typeface="+mn-lt"/>
                        </a:rPr>
                        <a:t>66.7</a:t>
                      </a:r>
                      <a:endParaRPr lang="en-US" sz="1100" b="0" i="0" u="none" strike="noStrike" dirty="0">
                        <a:solidFill>
                          <a:srgbClr val="000000"/>
                        </a:solidFill>
                        <a:effectLst/>
                        <a:latin typeface="+mn-lt"/>
                      </a:endParaRPr>
                    </a:p>
                  </a:txBody>
                  <a:tcPr marL="6521" marR="6521" marT="6521" marB="0" anchor="b"/>
                </a:tc>
              </a:tr>
              <a:tr h="113933">
                <a:tc>
                  <a:txBody>
                    <a:bodyPr/>
                    <a:lstStyle/>
                    <a:p>
                      <a:pPr algn="l" fontAlgn="b"/>
                      <a:r>
                        <a:rPr lang="en-US" sz="1100" u="none" strike="noStrike" dirty="0">
                          <a:effectLst/>
                          <a:latin typeface="+mn-lt"/>
                        </a:rPr>
                        <a:t>Close the campus for most or all students during lunch </a:t>
                      </a:r>
                      <a:endParaRPr lang="en-US" sz="1100" b="0" i="0" u="none" strike="noStrike" dirty="0">
                        <a:solidFill>
                          <a:srgbClr val="000000"/>
                        </a:solidFill>
                        <a:effectLst/>
                        <a:latin typeface="+mn-lt"/>
                      </a:endParaRPr>
                    </a:p>
                  </a:txBody>
                  <a:tcPr marL="6521" marR="6521" marT="6521" marB="0" anchor="b"/>
                </a:tc>
                <a:tc>
                  <a:txBody>
                    <a:bodyPr/>
                    <a:lstStyle/>
                    <a:p>
                      <a:pPr algn="r" fontAlgn="b"/>
                      <a:r>
                        <a:rPr lang="en-US" sz="1100" b="0" i="0" u="none" strike="noStrike" dirty="0">
                          <a:solidFill>
                            <a:srgbClr val="000000"/>
                          </a:solidFill>
                          <a:effectLst/>
                          <a:latin typeface="+mn-lt"/>
                        </a:rPr>
                        <a:t>66.9</a:t>
                      </a:r>
                    </a:p>
                  </a:txBody>
                  <a:tcPr marL="9525" marR="9525" marT="9525" marB="0" anchor="b"/>
                </a:tc>
                <a:tc>
                  <a:txBody>
                    <a:bodyPr/>
                    <a:lstStyle/>
                    <a:p>
                      <a:pPr algn="r" fontAlgn="b"/>
                      <a:r>
                        <a:rPr lang="en-US" sz="1100" u="none" strike="noStrike" dirty="0">
                          <a:effectLst/>
                          <a:latin typeface="+mn-lt"/>
                        </a:rPr>
                        <a:t>69.6</a:t>
                      </a:r>
                      <a:endParaRPr lang="en-US" sz="1100" b="0" i="0" u="none" strike="noStrike" dirty="0">
                        <a:solidFill>
                          <a:srgbClr val="000000"/>
                        </a:solidFill>
                        <a:effectLst/>
                        <a:latin typeface="+mn-lt"/>
                      </a:endParaRPr>
                    </a:p>
                  </a:txBody>
                  <a:tcPr marL="6521" marR="6521" marT="6521" marB="0" anchor="b"/>
                </a:tc>
              </a:tr>
              <a:tr h="113933">
                <a:tc>
                  <a:txBody>
                    <a:bodyPr/>
                    <a:lstStyle/>
                    <a:p>
                      <a:pPr algn="l" fontAlgn="b"/>
                      <a:r>
                        <a:rPr lang="en-US" sz="1100" u="none" strike="noStrike" dirty="0">
                          <a:effectLst/>
                          <a:latin typeface="+mn-lt"/>
                        </a:rPr>
                        <a:t>Use one or more random dog sniffs to check for drugs </a:t>
                      </a:r>
                      <a:endParaRPr lang="en-US" sz="1100" b="0" i="0" u="none" strike="noStrike" dirty="0">
                        <a:solidFill>
                          <a:srgbClr val="000000"/>
                        </a:solidFill>
                        <a:effectLst/>
                        <a:latin typeface="+mn-lt"/>
                      </a:endParaRPr>
                    </a:p>
                  </a:txBody>
                  <a:tcPr marL="6521" marR="6521" marT="6521" marB="0" anchor="b"/>
                </a:tc>
                <a:tc>
                  <a:txBody>
                    <a:bodyPr/>
                    <a:lstStyle/>
                    <a:p>
                      <a:pPr algn="r" fontAlgn="b"/>
                      <a:r>
                        <a:rPr lang="en-US" sz="1100" b="0" i="0" u="none" strike="noStrike" dirty="0">
                          <a:solidFill>
                            <a:srgbClr val="000000"/>
                          </a:solidFill>
                          <a:effectLst/>
                          <a:latin typeface="+mn-lt"/>
                        </a:rPr>
                        <a:t>22.9</a:t>
                      </a:r>
                    </a:p>
                  </a:txBody>
                  <a:tcPr marL="9525" marR="9525" marT="9525" marB="0" anchor="b"/>
                </a:tc>
                <a:tc>
                  <a:txBody>
                    <a:bodyPr/>
                    <a:lstStyle/>
                    <a:p>
                      <a:pPr algn="r" fontAlgn="b"/>
                      <a:r>
                        <a:rPr lang="en-US" sz="1100" u="none" strike="noStrike" dirty="0">
                          <a:effectLst/>
                          <a:latin typeface="+mn-lt"/>
                        </a:rPr>
                        <a:t>24.6</a:t>
                      </a:r>
                      <a:endParaRPr lang="en-US" sz="1100" b="0" i="0" u="none" strike="noStrike" dirty="0">
                        <a:solidFill>
                          <a:srgbClr val="000000"/>
                        </a:solidFill>
                        <a:effectLst/>
                        <a:latin typeface="+mn-lt"/>
                      </a:endParaRPr>
                    </a:p>
                  </a:txBody>
                  <a:tcPr marL="6521" marR="6521" marT="6521" marB="0" anchor="b"/>
                </a:tc>
              </a:tr>
              <a:tr h="113933">
                <a:tc>
                  <a:txBody>
                    <a:bodyPr/>
                    <a:lstStyle/>
                    <a:p>
                      <a:pPr algn="l" fontAlgn="ctr"/>
                      <a:r>
                        <a:rPr lang="en-US" sz="1100" u="none" strike="noStrike" dirty="0">
                          <a:effectLst/>
                          <a:latin typeface="+mn-lt"/>
                        </a:rPr>
                        <a:t>Perform one or more random sweeps for contraband, but not including dog </a:t>
                      </a:r>
                      <a:r>
                        <a:rPr lang="en-US" sz="1100" u="none" strike="noStrike" dirty="0" smtClean="0">
                          <a:effectLst/>
                          <a:latin typeface="+mn-lt"/>
                        </a:rPr>
                        <a:t>sniffs</a:t>
                      </a:r>
                      <a:endParaRPr lang="en-US" sz="1100" b="0" i="0" u="none" strike="noStrike" dirty="0">
                        <a:solidFill>
                          <a:srgbClr val="000000"/>
                        </a:solidFill>
                        <a:effectLst/>
                        <a:latin typeface="+mn-lt"/>
                      </a:endParaRPr>
                    </a:p>
                  </a:txBody>
                  <a:tcPr marL="6521" marR="6521" marT="6521" marB="0" anchor="ctr"/>
                </a:tc>
                <a:tc>
                  <a:txBody>
                    <a:bodyPr/>
                    <a:lstStyle/>
                    <a:p>
                      <a:pPr algn="r" fontAlgn="b"/>
                      <a:r>
                        <a:rPr lang="en-US" sz="1100" b="0" i="0" u="none" strike="noStrike" dirty="0">
                          <a:solidFill>
                            <a:srgbClr val="000000"/>
                          </a:solidFill>
                          <a:effectLst/>
                          <a:latin typeface="+mn-lt"/>
                        </a:rPr>
                        <a:t>12.1</a:t>
                      </a:r>
                    </a:p>
                  </a:txBody>
                  <a:tcPr marL="9525" marR="9525" marT="9525" marB="0" anchor="b"/>
                </a:tc>
                <a:tc>
                  <a:txBody>
                    <a:bodyPr/>
                    <a:lstStyle/>
                    <a:p>
                      <a:pPr algn="r" fontAlgn="b"/>
                      <a:r>
                        <a:rPr lang="en-US" sz="1100" u="none" strike="noStrike" dirty="0">
                          <a:effectLst/>
                          <a:latin typeface="+mn-lt"/>
                        </a:rPr>
                        <a:t>11.9</a:t>
                      </a:r>
                      <a:endParaRPr lang="en-US" sz="1100" b="0" i="0" u="none" strike="noStrike" dirty="0">
                        <a:solidFill>
                          <a:srgbClr val="000000"/>
                        </a:solidFill>
                        <a:effectLst/>
                        <a:latin typeface="+mn-lt"/>
                      </a:endParaRPr>
                    </a:p>
                  </a:txBody>
                  <a:tcPr marL="6521" marR="6521" marT="6521" marB="0" anchor="b"/>
                </a:tc>
              </a:tr>
              <a:tr h="113933">
                <a:tc>
                  <a:txBody>
                    <a:bodyPr/>
                    <a:lstStyle/>
                    <a:p>
                      <a:pPr algn="l" fontAlgn="b"/>
                      <a:r>
                        <a:rPr lang="en-US" sz="1100" u="none" strike="noStrike" dirty="0">
                          <a:effectLst/>
                          <a:latin typeface="+mn-lt"/>
                        </a:rPr>
                        <a:t>Require drug testing for athletes</a:t>
                      </a:r>
                      <a:endParaRPr lang="en-US" sz="1100" b="0" i="0" u="none" strike="noStrike" dirty="0">
                        <a:solidFill>
                          <a:srgbClr val="000000"/>
                        </a:solidFill>
                        <a:effectLst/>
                        <a:latin typeface="+mn-lt"/>
                      </a:endParaRPr>
                    </a:p>
                  </a:txBody>
                  <a:tcPr marL="6521" marR="6521" marT="6521" marB="0" anchor="b"/>
                </a:tc>
                <a:tc>
                  <a:txBody>
                    <a:bodyPr/>
                    <a:lstStyle/>
                    <a:p>
                      <a:pPr algn="r" fontAlgn="b"/>
                      <a:r>
                        <a:rPr lang="en-US" sz="1100" b="0" i="0" u="none" strike="noStrike" dirty="0" smtClean="0">
                          <a:solidFill>
                            <a:srgbClr val="000000"/>
                          </a:solidFill>
                          <a:effectLst/>
                          <a:latin typeface="+mn-lt"/>
                        </a:rPr>
                        <a:t>6.0</a:t>
                      </a:r>
                      <a:endParaRPr lang="en-US" sz="1100" b="0" i="0" u="none" strike="noStrike" dirty="0">
                        <a:solidFill>
                          <a:srgbClr val="000000"/>
                        </a:solidFill>
                        <a:effectLst/>
                        <a:latin typeface="+mn-lt"/>
                      </a:endParaRPr>
                    </a:p>
                  </a:txBody>
                  <a:tcPr marL="9525" marR="9525" marT="9525" marB="0" anchor="b"/>
                </a:tc>
                <a:tc>
                  <a:txBody>
                    <a:bodyPr/>
                    <a:lstStyle/>
                    <a:p>
                      <a:pPr algn="r" fontAlgn="b"/>
                      <a:r>
                        <a:rPr lang="en-US" sz="1100" u="none" strike="noStrike" dirty="0">
                          <a:effectLst/>
                          <a:latin typeface="+mn-lt"/>
                        </a:rPr>
                        <a:t>7.2</a:t>
                      </a:r>
                      <a:endParaRPr lang="en-US" sz="1100" b="0" i="0" u="none" strike="noStrike" dirty="0">
                        <a:solidFill>
                          <a:srgbClr val="000000"/>
                        </a:solidFill>
                        <a:effectLst/>
                        <a:latin typeface="+mn-lt"/>
                      </a:endParaRPr>
                    </a:p>
                  </a:txBody>
                  <a:tcPr marL="6521" marR="6521" marT="6521" marB="0" anchor="b"/>
                </a:tc>
              </a:tr>
              <a:tr h="113933">
                <a:tc>
                  <a:txBody>
                    <a:bodyPr/>
                    <a:lstStyle/>
                    <a:p>
                      <a:pPr algn="l" fontAlgn="b"/>
                      <a:endParaRPr lang="en-US" sz="1100" b="0" i="0" u="none" strike="noStrike" dirty="0">
                        <a:solidFill>
                          <a:srgbClr val="000000"/>
                        </a:solidFill>
                        <a:effectLst/>
                        <a:latin typeface="+mn-lt"/>
                      </a:endParaRPr>
                    </a:p>
                  </a:txBody>
                  <a:tcPr marL="6521" marR="6521" marT="6521" marB="0" anchor="b"/>
                </a:tc>
                <a:tc>
                  <a:txBody>
                    <a:bodyPr/>
                    <a:lstStyle/>
                    <a:p>
                      <a:pPr algn="r" fontAlgn="b"/>
                      <a:endParaRPr lang="en-US" sz="1100" b="0" i="0" u="none" strike="noStrike" dirty="0">
                        <a:solidFill>
                          <a:srgbClr val="000000"/>
                        </a:solidFill>
                        <a:effectLst/>
                        <a:latin typeface="+mn-lt"/>
                      </a:endParaRPr>
                    </a:p>
                  </a:txBody>
                  <a:tcPr marL="6521" marR="6521" marT="6521" marB="0" anchor="b"/>
                </a:tc>
                <a:tc>
                  <a:txBody>
                    <a:bodyPr/>
                    <a:lstStyle/>
                    <a:p>
                      <a:pPr algn="r" fontAlgn="b"/>
                      <a:endParaRPr lang="en-US" sz="1100" b="0" i="0" u="none" strike="noStrike" dirty="0">
                        <a:solidFill>
                          <a:srgbClr val="000000"/>
                        </a:solidFill>
                        <a:effectLst/>
                        <a:latin typeface="+mn-lt"/>
                      </a:endParaRPr>
                    </a:p>
                  </a:txBody>
                  <a:tcPr marL="6521" marR="6521" marT="6521" marB="0" anchor="b"/>
                </a:tc>
              </a:tr>
              <a:tr h="113933">
                <a:tc>
                  <a:txBody>
                    <a:bodyPr/>
                    <a:lstStyle/>
                    <a:p>
                      <a:pPr algn="l" fontAlgn="b"/>
                      <a:r>
                        <a:rPr lang="en-US" sz="1100" u="none" strike="noStrike" dirty="0">
                          <a:effectLst/>
                          <a:latin typeface="+mn-lt"/>
                        </a:rPr>
                        <a:t>Require drug testing for students in extracurricular activities other than athletics</a:t>
                      </a:r>
                      <a:endParaRPr lang="en-US" sz="1100" b="0" i="0" u="none" strike="noStrike" dirty="0">
                        <a:solidFill>
                          <a:srgbClr val="000000"/>
                        </a:solidFill>
                        <a:effectLst/>
                        <a:latin typeface="+mn-lt"/>
                      </a:endParaRPr>
                    </a:p>
                  </a:txBody>
                  <a:tcPr marL="6521" marR="6521" marT="6521" marB="0" anchor="b"/>
                </a:tc>
                <a:tc>
                  <a:txBody>
                    <a:bodyPr/>
                    <a:lstStyle/>
                    <a:p>
                      <a:pPr algn="r" fontAlgn="b"/>
                      <a:r>
                        <a:rPr lang="en-US" sz="1100" b="0" i="0" u="none" strike="noStrike" dirty="0">
                          <a:solidFill>
                            <a:srgbClr val="000000"/>
                          </a:solidFill>
                          <a:effectLst/>
                          <a:latin typeface="+mn-lt"/>
                        </a:rPr>
                        <a:t>4.6</a:t>
                      </a:r>
                    </a:p>
                  </a:txBody>
                  <a:tcPr marL="9525" marR="9525" marT="9525" marB="0" anchor="b"/>
                </a:tc>
                <a:tc>
                  <a:txBody>
                    <a:bodyPr/>
                    <a:lstStyle/>
                    <a:p>
                      <a:pPr algn="r" fontAlgn="b"/>
                      <a:r>
                        <a:rPr lang="en-US" sz="1100" u="none" strike="noStrike" dirty="0">
                          <a:effectLst/>
                          <a:latin typeface="+mn-lt"/>
                        </a:rPr>
                        <a:t>6.0</a:t>
                      </a:r>
                      <a:endParaRPr lang="en-US" sz="1100" b="0" i="0" u="none" strike="noStrike" dirty="0">
                        <a:solidFill>
                          <a:srgbClr val="000000"/>
                        </a:solidFill>
                        <a:effectLst/>
                        <a:latin typeface="+mn-lt"/>
                      </a:endParaRPr>
                    </a:p>
                  </a:txBody>
                  <a:tcPr marL="6521" marR="6521" marT="6521" marB="0" anchor="b"/>
                </a:tc>
              </a:tr>
              <a:tr h="113933">
                <a:tc>
                  <a:txBody>
                    <a:bodyPr/>
                    <a:lstStyle/>
                    <a:p>
                      <a:pPr algn="l" fontAlgn="b"/>
                      <a:r>
                        <a:rPr lang="en-US" sz="1100" u="none" strike="noStrike" dirty="0">
                          <a:effectLst/>
                          <a:latin typeface="+mn-lt"/>
                        </a:rPr>
                        <a:t>Require students to wear uniforms </a:t>
                      </a:r>
                      <a:endParaRPr lang="en-US" sz="1100" b="0" i="0" u="none" strike="noStrike" dirty="0">
                        <a:solidFill>
                          <a:srgbClr val="000000"/>
                        </a:solidFill>
                        <a:effectLst/>
                        <a:latin typeface="+mn-lt"/>
                      </a:endParaRPr>
                    </a:p>
                  </a:txBody>
                  <a:tcPr marL="6521" marR="6521" marT="6521" marB="0" anchor="b"/>
                </a:tc>
                <a:tc>
                  <a:txBody>
                    <a:bodyPr/>
                    <a:lstStyle/>
                    <a:p>
                      <a:pPr algn="r" fontAlgn="b"/>
                      <a:r>
                        <a:rPr lang="en-US" sz="1100" b="0" i="0" u="none" strike="noStrike" dirty="0">
                          <a:solidFill>
                            <a:srgbClr val="000000"/>
                          </a:solidFill>
                          <a:effectLst/>
                          <a:latin typeface="+mn-lt"/>
                        </a:rPr>
                        <a:t>18.9</a:t>
                      </a:r>
                    </a:p>
                  </a:txBody>
                  <a:tcPr marL="9525" marR="9525" marT="9525" marB="0" anchor="b"/>
                </a:tc>
                <a:tc>
                  <a:txBody>
                    <a:bodyPr/>
                    <a:lstStyle/>
                    <a:p>
                      <a:pPr algn="r" fontAlgn="b"/>
                      <a:r>
                        <a:rPr lang="en-US" sz="1100" u="none" strike="noStrike" dirty="0">
                          <a:effectLst/>
                          <a:latin typeface="+mn-lt"/>
                        </a:rPr>
                        <a:t>21.5</a:t>
                      </a:r>
                      <a:endParaRPr lang="en-US" sz="1100" b="0" i="0" u="none" strike="noStrike" dirty="0">
                        <a:solidFill>
                          <a:srgbClr val="000000"/>
                        </a:solidFill>
                        <a:effectLst/>
                        <a:latin typeface="+mn-lt"/>
                      </a:endParaRPr>
                    </a:p>
                  </a:txBody>
                  <a:tcPr marL="6521" marR="6521" marT="6521" marB="0" anchor="b"/>
                </a:tc>
              </a:tr>
              <a:tr h="113933">
                <a:tc>
                  <a:txBody>
                    <a:bodyPr/>
                    <a:lstStyle/>
                    <a:p>
                      <a:pPr algn="l" fontAlgn="b"/>
                      <a:r>
                        <a:rPr lang="en-US" sz="1100" u="none" strike="noStrike" dirty="0">
                          <a:effectLst/>
                          <a:latin typeface="+mn-lt"/>
                        </a:rPr>
                        <a:t>Enforce a strict dress code </a:t>
                      </a:r>
                      <a:endParaRPr lang="en-US" sz="1100" b="0" i="0" u="none" strike="noStrike" dirty="0">
                        <a:solidFill>
                          <a:srgbClr val="000000"/>
                        </a:solidFill>
                        <a:effectLst/>
                        <a:latin typeface="+mn-lt"/>
                      </a:endParaRPr>
                    </a:p>
                  </a:txBody>
                  <a:tcPr marL="6521" marR="6521" marT="6521" marB="0" anchor="b"/>
                </a:tc>
                <a:tc>
                  <a:txBody>
                    <a:bodyPr/>
                    <a:lstStyle/>
                    <a:p>
                      <a:pPr algn="r" fontAlgn="b"/>
                      <a:r>
                        <a:rPr lang="en-US" sz="1100" b="0" i="0" u="none" strike="noStrike" dirty="0">
                          <a:solidFill>
                            <a:srgbClr val="000000"/>
                          </a:solidFill>
                          <a:effectLst/>
                          <a:latin typeface="+mn-lt"/>
                        </a:rPr>
                        <a:t>56.9</a:t>
                      </a:r>
                    </a:p>
                  </a:txBody>
                  <a:tcPr marL="9525" marR="9525" marT="9525" marB="0" anchor="b"/>
                </a:tc>
                <a:tc>
                  <a:txBody>
                    <a:bodyPr/>
                    <a:lstStyle/>
                    <a:p>
                      <a:pPr algn="r" fontAlgn="b"/>
                      <a:r>
                        <a:rPr lang="en-US" sz="1100" u="none" strike="noStrike" dirty="0">
                          <a:effectLst/>
                          <a:latin typeface="+mn-lt"/>
                        </a:rPr>
                        <a:t>53.1</a:t>
                      </a:r>
                      <a:endParaRPr lang="en-US" sz="1100" b="0" i="0" u="none" strike="noStrike" dirty="0">
                        <a:solidFill>
                          <a:srgbClr val="000000"/>
                        </a:solidFill>
                        <a:effectLst/>
                        <a:latin typeface="+mn-lt"/>
                      </a:endParaRPr>
                    </a:p>
                  </a:txBody>
                  <a:tcPr marL="6521" marR="6521" marT="6521" marB="0" anchor="b"/>
                </a:tc>
              </a:tr>
              <a:tr h="113933">
                <a:tc>
                  <a:txBody>
                    <a:bodyPr/>
                    <a:lstStyle/>
                    <a:p>
                      <a:pPr algn="l" fontAlgn="b"/>
                      <a:r>
                        <a:rPr lang="en-US" sz="1100" u="none" strike="noStrike" dirty="0">
                          <a:effectLst/>
                          <a:latin typeface="+mn-lt"/>
                        </a:rPr>
                        <a:t>Provide school lockers to students </a:t>
                      </a:r>
                      <a:endParaRPr lang="en-US" sz="1100" b="0" i="0" u="none" strike="noStrike" dirty="0">
                        <a:solidFill>
                          <a:srgbClr val="000000"/>
                        </a:solidFill>
                        <a:effectLst/>
                        <a:latin typeface="+mn-lt"/>
                      </a:endParaRPr>
                    </a:p>
                  </a:txBody>
                  <a:tcPr marL="6521" marR="6521" marT="6521" marB="0" anchor="b"/>
                </a:tc>
                <a:tc>
                  <a:txBody>
                    <a:bodyPr/>
                    <a:lstStyle/>
                    <a:p>
                      <a:pPr algn="r" fontAlgn="b"/>
                      <a:r>
                        <a:rPr lang="en-US" sz="1100" b="0" i="0" u="none" strike="noStrike" dirty="0">
                          <a:solidFill>
                            <a:srgbClr val="000000"/>
                          </a:solidFill>
                          <a:effectLst/>
                          <a:latin typeface="+mn-lt"/>
                        </a:rPr>
                        <a:t>52.1</a:t>
                      </a:r>
                    </a:p>
                  </a:txBody>
                  <a:tcPr marL="9525" marR="9525" marT="9525" marB="0" anchor="b"/>
                </a:tc>
                <a:tc>
                  <a:txBody>
                    <a:bodyPr/>
                    <a:lstStyle/>
                    <a:p>
                      <a:pPr algn="r" fontAlgn="b"/>
                      <a:r>
                        <a:rPr lang="en-US" sz="1100" u="none" strike="noStrike" dirty="0">
                          <a:effectLst/>
                          <a:latin typeface="+mn-lt"/>
                        </a:rPr>
                        <a:t>50.4</a:t>
                      </a:r>
                      <a:endParaRPr lang="en-US" sz="1100" b="0" i="0" u="none" strike="noStrike" dirty="0">
                        <a:solidFill>
                          <a:srgbClr val="000000"/>
                        </a:solidFill>
                        <a:effectLst/>
                        <a:latin typeface="+mn-lt"/>
                      </a:endParaRPr>
                    </a:p>
                  </a:txBody>
                  <a:tcPr marL="6521" marR="6521" marT="6521" marB="0" anchor="b"/>
                </a:tc>
              </a:tr>
              <a:tr h="113933">
                <a:tc>
                  <a:txBody>
                    <a:bodyPr/>
                    <a:lstStyle/>
                    <a:p>
                      <a:pPr algn="l" fontAlgn="b"/>
                      <a:r>
                        <a:rPr lang="en-US" sz="1100" u="none" strike="noStrike" dirty="0">
                          <a:effectLst/>
                          <a:latin typeface="+mn-lt"/>
                        </a:rPr>
                        <a:t>Require clear book bags or ban book bags on school grounds </a:t>
                      </a:r>
                      <a:endParaRPr lang="en-US" sz="1100" b="0" i="0" u="none" strike="noStrike" dirty="0">
                        <a:solidFill>
                          <a:srgbClr val="000000"/>
                        </a:solidFill>
                        <a:effectLst/>
                        <a:latin typeface="+mn-lt"/>
                      </a:endParaRPr>
                    </a:p>
                  </a:txBody>
                  <a:tcPr marL="6521" marR="6521" marT="6521" marB="0" anchor="b"/>
                </a:tc>
                <a:tc>
                  <a:txBody>
                    <a:bodyPr/>
                    <a:lstStyle/>
                    <a:p>
                      <a:pPr algn="r" fontAlgn="b"/>
                      <a:r>
                        <a:rPr lang="en-US" sz="1100" b="0" i="0" u="none" strike="noStrike" dirty="0">
                          <a:solidFill>
                            <a:srgbClr val="000000"/>
                          </a:solidFill>
                          <a:effectLst/>
                          <a:latin typeface="+mn-lt"/>
                        </a:rPr>
                        <a:t>5.5</a:t>
                      </a:r>
                    </a:p>
                  </a:txBody>
                  <a:tcPr marL="9525" marR="9525" marT="9525" marB="0" anchor="b"/>
                </a:tc>
                <a:tc>
                  <a:txBody>
                    <a:bodyPr/>
                    <a:lstStyle/>
                    <a:p>
                      <a:pPr algn="r" fontAlgn="b"/>
                      <a:r>
                        <a:rPr lang="en-US" sz="1100" u="none" strike="noStrike" dirty="0">
                          <a:effectLst/>
                          <a:latin typeface="+mn-lt"/>
                        </a:rPr>
                        <a:t>3.9</a:t>
                      </a:r>
                      <a:endParaRPr lang="en-US" sz="1100" b="0" i="0" u="none" strike="noStrike" dirty="0">
                        <a:solidFill>
                          <a:srgbClr val="000000"/>
                        </a:solidFill>
                        <a:effectLst/>
                        <a:latin typeface="+mn-lt"/>
                      </a:endParaRPr>
                    </a:p>
                  </a:txBody>
                  <a:tcPr marL="6521" marR="6521" marT="6521" marB="0" anchor="b"/>
                </a:tc>
              </a:tr>
              <a:tr h="113933">
                <a:tc>
                  <a:txBody>
                    <a:bodyPr/>
                    <a:lstStyle/>
                    <a:p>
                      <a:pPr algn="l" fontAlgn="b"/>
                      <a:endParaRPr lang="en-US" sz="1100" b="0" i="0" u="none" strike="noStrike" dirty="0">
                        <a:solidFill>
                          <a:srgbClr val="000000"/>
                        </a:solidFill>
                        <a:effectLst/>
                        <a:latin typeface="+mn-lt"/>
                      </a:endParaRPr>
                    </a:p>
                  </a:txBody>
                  <a:tcPr marL="6521" marR="6521" marT="6521" marB="0" anchor="b"/>
                </a:tc>
                <a:tc>
                  <a:txBody>
                    <a:bodyPr/>
                    <a:lstStyle/>
                    <a:p>
                      <a:pPr algn="r" fontAlgn="b"/>
                      <a:endParaRPr lang="en-US" sz="1100" b="0" i="0" u="none" strike="noStrike" dirty="0">
                        <a:solidFill>
                          <a:srgbClr val="000000"/>
                        </a:solidFill>
                        <a:effectLst/>
                        <a:latin typeface="+mn-lt"/>
                      </a:endParaRPr>
                    </a:p>
                  </a:txBody>
                  <a:tcPr marL="6521" marR="6521" marT="6521" marB="0" anchor="b"/>
                </a:tc>
                <a:tc>
                  <a:txBody>
                    <a:bodyPr/>
                    <a:lstStyle/>
                    <a:p>
                      <a:pPr algn="r" fontAlgn="b"/>
                      <a:endParaRPr lang="en-US" sz="1100" b="0" i="0" u="none" strike="noStrike" dirty="0">
                        <a:solidFill>
                          <a:srgbClr val="000000"/>
                        </a:solidFill>
                        <a:effectLst/>
                        <a:latin typeface="+mn-lt"/>
                      </a:endParaRPr>
                    </a:p>
                  </a:txBody>
                  <a:tcPr marL="6521" marR="6521" marT="6521" marB="0" anchor="b"/>
                </a:tc>
              </a:tr>
              <a:tr h="113933">
                <a:tc>
                  <a:txBody>
                    <a:bodyPr/>
                    <a:lstStyle/>
                    <a:p>
                      <a:pPr algn="l" fontAlgn="b"/>
                      <a:r>
                        <a:rPr lang="en-US" sz="1100" u="none" strike="noStrike" dirty="0">
                          <a:effectLst/>
                          <a:latin typeface="+mn-lt"/>
                        </a:rPr>
                        <a:t>Have "panic button(s)" or silent alarm(s) that directly connect to law enforcement in the event of an </a:t>
                      </a:r>
                      <a:r>
                        <a:rPr lang="en-US" sz="1100" u="none" strike="noStrike" dirty="0" smtClean="0">
                          <a:effectLst/>
                          <a:latin typeface="+mn-lt"/>
                        </a:rPr>
                        <a:t>incident</a:t>
                      </a:r>
                      <a:endParaRPr lang="en-US" sz="1100" b="0" i="0" u="none" strike="noStrike" dirty="0">
                        <a:solidFill>
                          <a:srgbClr val="000000"/>
                        </a:solidFill>
                        <a:effectLst/>
                        <a:latin typeface="+mn-lt"/>
                      </a:endParaRPr>
                    </a:p>
                  </a:txBody>
                  <a:tcPr marL="6521" marR="6521" marT="6521" marB="0" anchor="b"/>
                </a:tc>
                <a:tc>
                  <a:txBody>
                    <a:bodyPr/>
                    <a:lstStyle/>
                    <a:p>
                      <a:pPr algn="r" fontAlgn="b"/>
                      <a:r>
                        <a:rPr lang="en-US" sz="1100" b="0" i="0" u="none" strike="noStrike" dirty="0" smtClean="0">
                          <a:solidFill>
                            <a:srgbClr val="000000"/>
                          </a:solidFill>
                          <a:effectLst/>
                          <a:latin typeface="+mn-lt"/>
                        </a:rPr>
                        <a:t>N/A</a:t>
                      </a:r>
                      <a:endParaRPr lang="en-US" sz="1100" b="0" i="0" u="none" strike="noStrike" dirty="0">
                        <a:solidFill>
                          <a:srgbClr val="000000"/>
                        </a:solidFill>
                        <a:effectLst/>
                        <a:latin typeface="+mn-lt"/>
                      </a:endParaRPr>
                    </a:p>
                  </a:txBody>
                  <a:tcPr marL="6521" marR="6521" marT="6521" marB="0" anchor="b"/>
                </a:tc>
                <a:tc>
                  <a:txBody>
                    <a:bodyPr/>
                    <a:lstStyle/>
                    <a:p>
                      <a:pPr algn="r" fontAlgn="b"/>
                      <a:r>
                        <a:rPr lang="en-US" sz="1100" u="none" strike="noStrike" dirty="0">
                          <a:effectLst/>
                          <a:latin typeface="+mn-lt"/>
                        </a:rPr>
                        <a:t>27.1</a:t>
                      </a:r>
                      <a:endParaRPr lang="en-US" sz="1100" b="0" i="0" u="none" strike="noStrike" dirty="0">
                        <a:solidFill>
                          <a:srgbClr val="000000"/>
                        </a:solidFill>
                        <a:effectLst/>
                        <a:latin typeface="+mn-lt"/>
                      </a:endParaRPr>
                    </a:p>
                  </a:txBody>
                  <a:tcPr marL="6521" marR="6521" marT="6521" marB="0" anchor="b"/>
                </a:tc>
              </a:tr>
              <a:tr h="113933">
                <a:tc>
                  <a:txBody>
                    <a:bodyPr/>
                    <a:lstStyle/>
                    <a:p>
                      <a:pPr algn="l" fontAlgn="b"/>
                      <a:r>
                        <a:rPr lang="en-US" sz="1100" i="1" u="none" strike="noStrike" dirty="0">
                          <a:solidFill>
                            <a:srgbClr val="C00000"/>
                          </a:solidFill>
                          <a:effectLst/>
                          <a:latin typeface="+mn-lt"/>
                        </a:rPr>
                        <a:t>Provide an electronic notification system that automatically notifies parents in the case of a schoolwide emergency</a:t>
                      </a:r>
                      <a:endParaRPr lang="en-US" sz="1100" b="0" i="1" u="none" strike="noStrike" dirty="0">
                        <a:solidFill>
                          <a:srgbClr val="C00000"/>
                        </a:solidFill>
                        <a:effectLst/>
                        <a:latin typeface="+mn-lt"/>
                      </a:endParaRPr>
                    </a:p>
                  </a:txBody>
                  <a:tcPr marL="6521" marR="6521" marT="6521" marB="0" anchor="b"/>
                </a:tc>
                <a:tc>
                  <a:txBody>
                    <a:bodyPr/>
                    <a:lstStyle/>
                    <a:p>
                      <a:pPr algn="r" fontAlgn="b"/>
                      <a:r>
                        <a:rPr lang="en-US" sz="1100" b="0" i="1" u="none" strike="noStrike" dirty="0">
                          <a:solidFill>
                            <a:srgbClr val="C00000"/>
                          </a:solidFill>
                          <a:effectLst/>
                          <a:latin typeface="+mn-lt"/>
                        </a:rPr>
                        <a:t>63.1</a:t>
                      </a:r>
                    </a:p>
                  </a:txBody>
                  <a:tcPr marL="9525" marR="9525" marT="9525" marB="0" anchor="b"/>
                </a:tc>
                <a:tc>
                  <a:txBody>
                    <a:bodyPr/>
                    <a:lstStyle/>
                    <a:p>
                      <a:pPr algn="r" fontAlgn="b"/>
                      <a:r>
                        <a:rPr lang="en-US" sz="1100" i="1" u="none" strike="noStrike" dirty="0">
                          <a:solidFill>
                            <a:srgbClr val="C00000"/>
                          </a:solidFill>
                          <a:effectLst/>
                          <a:latin typeface="+mn-lt"/>
                        </a:rPr>
                        <a:t>73.0</a:t>
                      </a:r>
                      <a:endParaRPr lang="en-US" sz="1100" b="0" i="1" u="none" strike="noStrike" dirty="0">
                        <a:solidFill>
                          <a:srgbClr val="C00000"/>
                        </a:solidFill>
                        <a:effectLst/>
                        <a:latin typeface="+mn-lt"/>
                      </a:endParaRPr>
                    </a:p>
                  </a:txBody>
                  <a:tcPr marL="6521" marR="6521" marT="6521" marB="0" anchor="b"/>
                </a:tc>
              </a:tr>
              <a:tr h="113933">
                <a:tc>
                  <a:txBody>
                    <a:bodyPr/>
                    <a:lstStyle/>
                    <a:p>
                      <a:pPr algn="l" fontAlgn="b"/>
                      <a:r>
                        <a:rPr lang="en-US" sz="1100" i="1" u="none" strike="noStrike" dirty="0">
                          <a:solidFill>
                            <a:srgbClr val="C00000"/>
                          </a:solidFill>
                          <a:effectLst/>
                          <a:latin typeface="+mn-lt"/>
                        </a:rPr>
                        <a:t>Provide a structured anonymous threat reporting system</a:t>
                      </a:r>
                      <a:endParaRPr lang="en-US" sz="1100" b="0" i="1" u="none" strike="noStrike" dirty="0">
                        <a:solidFill>
                          <a:srgbClr val="C00000"/>
                        </a:solidFill>
                        <a:effectLst/>
                        <a:latin typeface="+mn-lt"/>
                      </a:endParaRPr>
                    </a:p>
                  </a:txBody>
                  <a:tcPr marL="6521" marR="6521" marT="6521" marB="0" anchor="b"/>
                </a:tc>
                <a:tc>
                  <a:txBody>
                    <a:bodyPr/>
                    <a:lstStyle/>
                    <a:p>
                      <a:pPr algn="r" fontAlgn="b"/>
                      <a:r>
                        <a:rPr lang="en-US" sz="1100" b="0" i="1" u="none" strike="noStrike" dirty="0">
                          <a:solidFill>
                            <a:srgbClr val="C00000"/>
                          </a:solidFill>
                          <a:effectLst/>
                          <a:latin typeface="+mn-lt"/>
                        </a:rPr>
                        <a:t>35.9</a:t>
                      </a:r>
                    </a:p>
                  </a:txBody>
                  <a:tcPr marL="9525" marR="9525" marT="9525" marB="0" anchor="b"/>
                </a:tc>
                <a:tc>
                  <a:txBody>
                    <a:bodyPr/>
                    <a:lstStyle/>
                    <a:p>
                      <a:pPr algn="r" fontAlgn="b"/>
                      <a:r>
                        <a:rPr lang="en-US" sz="1100" i="1" u="none" strike="noStrike" dirty="0">
                          <a:solidFill>
                            <a:srgbClr val="C00000"/>
                          </a:solidFill>
                          <a:effectLst/>
                          <a:latin typeface="+mn-lt"/>
                        </a:rPr>
                        <a:t>43.9</a:t>
                      </a:r>
                      <a:endParaRPr lang="en-US" sz="1100" b="0" i="1" u="none" strike="noStrike" dirty="0">
                        <a:solidFill>
                          <a:srgbClr val="C00000"/>
                        </a:solidFill>
                        <a:effectLst/>
                        <a:latin typeface="+mn-lt"/>
                      </a:endParaRPr>
                    </a:p>
                  </a:txBody>
                  <a:tcPr marL="6521" marR="6521" marT="6521" marB="0" anchor="b"/>
                </a:tc>
              </a:tr>
              <a:tr h="113933">
                <a:tc>
                  <a:txBody>
                    <a:bodyPr/>
                    <a:lstStyle/>
                    <a:p>
                      <a:pPr algn="l" fontAlgn="b"/>
                      <a:r>
                        <a:rPr lang="en-US" sz="1100" u="none" strike="noStrike" dirty="0">
                          <a:effectLst/>
                          <a:latin typeface="+mn-lt"/>
                        </a:rPr>
                        <a:t>Require students to wear badges or picture IDs</a:t>
                      </a:r>
                      <a:endParaRPr lang="en-US" sz="1100" b="0" i="0" u="none" strike="noStrike" dirty="0">
                        <a:solidFill>
                          <a:srgbClr val="000000"/>
                        </a:solidFill>
                        <a:effectLst/>
                        <a:latin typeface="+mn-lt"/>
                      </a:endParaRPr>
                    </a:p>
                  </a:txBody>
                  <a:tcPr marL="6521" marR="6521" marT="6521" marB="0" anchor="b"/>
                </a:tc>
                <a:tc>
                  <a:txBody>
                    <a:bodyPr/>
                    <a:lstStyle/>
                    <a:p>
                      <a:pPr algn="r" fontAlgn="b"/>
                      <a:r>
                        <a:rPr lang="en-US" sz="1100" b="0" i="0" u="none" strike="noStrike" dirty="0">
                          <a:solidFill>
                            <a:srgbClr val="000000"/>
                          </a:solidFill>
                          <a:effectLst/>
                          <a:latin typeface="+mn-lt"/>
                        </a:rPr>
                        <a:t>6.9</a:t>
                      </a:r>
                    </a:p>
                  </a:txBody>
                  <a:tcPr marL="9525" marR="9525" marT="9525" marB="0" anchor="b"/>
                </a:tc>
                <a:tc>
                  <a:txBody>
                    <a:bodyPr/>
                    <a:lstStyle/>
                    <a:p>
                      <a:pPr algn="r" fontAlgn="b"/>
                      <a:r>
                        <a:rPr lang="en-US" sz="1100" u="none" strike="noStrike" dirty="0">
                          <a:effectLst/>
                          <a:latin typeface="+mn-lt"/>
                        </a:rPr>
                        <a:t>7.0</a:t>
                      </a:r>
                      <a:endParaRPr lang="en-US" sz="1100" b="0" i="0" u="none" strike="noStrike" dirty="0">
                        <a:solidFill>
                          <a:srgbClr val="000000"/>
                        </a:solidFill>
                        <a:effectLst/>
                        <a:latin typeface="+mn-lt"/>
                      </a:endParaRPr>
                    </a:p>
                  </a:txBody>
                  <a:tcPr marL="6521" marR="6521" marT="6521" marB="0" anchor="b"/>
                </a:tc>
              </a:tr>
              <a:tr h="113933">
                <a:tc>
                  <a:txBody>
                    <a:bodyPr/>
                    <a:lstStyle/>
                    <a:p>
                      <a:pPr algn="l" fontAlgn="b"/>
                      <a:r>
                        <a:rPr lang="en-US" sz="1100" i="1" u="none" strike="noStrike" dirty="0">
                          <a:solidFill>
                            <a:srgbClr val="C00000"/>
                          </a:solidFill>
                          <a:effectLst/>
                          <a:latin typeface="+mn-lt"/>
                        </a:rPr>
                        <a:t>Require faculty and staff to wear badges or picture IDs </a:t>
                      </a:r>
                      <a:endParaRPr lang="en-US" sz="1100" b="0" i="1" u="none" strike="noStrike" dirty="0">
                        <a:solidFill>
                          <a:srgbClr val="C00000"/>
                        </a:solidFill>
                        <a:effectLst/>
                        <a:latin typeface="+mn-lt"/>
                      </a:endParaRPr>
                    </a:p>
                  </a:txBody>
                  <a:tcPr marL="6521" marR="6521" marT="6521" marB="0" anchor="b"/>
                </a:tc>
                <a:tc>
                  <a:txBody>
                    <a:bodyPr/>
                    <a:lstStyle/>
                    <a:p>
                      <a:pPr algn="r" fontAlgn="b"/>
                      <a:r>
                        <a:rPr lang="en-US" sz="1100" b="0" i="1" u="none" strike="noStrike" dirty="0">
                          <a:solidFill>
                            <a:srgbClr val="C00000"/>
                          </a:solidFill>
                          <a:effectLst/>
                          <a:latin typeface="+mn-lt"/>
                        </a:rPr>
                        <a:t>62.9</a:t>
                      </a:r>
                    </a:p>
                  </a:txBody>
                  <a:tcPr marL="9525" marR="9525" marT="9525" marB="0" anchor="b"/>
                </a:tc>
                <a:tc>
                  <a:txBody>
                    <a:bodyPr/>
                    <a:lstStyle/>
                    <a:p>
                      <a:pPr algn="r" fontAlgn="b"/>
                      <a:r>
                        <a:rPr lang="en-US" sz="1100" i="1" u="none" strike="noStrike" dirty="0">
                          <a:solidFill>
                            <a:srgbClr val="C00000"/>
                          </a:solidFill>
                          <a:effectLst/>
                          <a:latin typeface="+mn-lt"/>
                        </a:rPr>
                        <a:t>67.9</a:t>
                      </a:r>
                      <a:endParaRPr lang="en-US" sz="1100" b="0" i="1" u="none" strike="noStrike" dirty="0">
                        <a:solidFill>
                          <a:srgbClr val="C00000"/>
                        </a:solidFill>
                        <a:effectLst/>
                        <a:latin typeface="+mn-lt"/>
                      </a:endParaRPr>
                    </a:p>
                  </a:txBody>
                  <a:tcPr marL="6521" marR="6521" marT="6521" marB="0" anchor="b"/>
                </a:tc>
              </a:tr>
              <a:tr h="113933">
                <a:tc>
                  <a:txBody>
                    <a:bodyPr/>
                    <a:lstStyle/>
                    <a:p>
                      <a:pPr algn="l" fontAlgn="b"/>
                      <a:endParaRPr lang="en-US" sz="1100" b="0" i="1" u="none" strike="noStrike" dirty="0">
                        <a:solidFill>
                          <a:srgbClr val="000000"/>
                        </a:solidFill>
                        <a:effectLst/>
                        <a:latin typeface="+mn-lt"/>
                      </a:endParaRPr>
                    </a:p>
                  </a:txBody>
                  <a:tcPr marL="6521" marR="6521" marT="6521" marB="0" anchor="b"/>
                </a:tc>
                <a:tc>
                  <a:txBody>
                    <a:bodyPr/>
                    <a:lstStyle/>
                    <a:p>
                      <a:pPr algn="r" fontAlgn="b"/>
                      <a:endParaRPr lang="en-US" sz="1100" b="0" i="1" u="none" strike="noStrike" dirty="0">
                        <a:solidFill>
                          <a:srgbClr val="000000"/>
                        </a:solidFill>
                        <a:effectLst/>
                        <a:latin typeface="+mn-lt"/>
                      </a:endParaRPr>
                    </a:p>
                  </a:txBody>
                  <a:tcPr marL="6521" marR="6521" marT="6521" marB="0" anchor="b"/>
                </a:tc>
                <a:tc>
                  <a:txBody>
                    <a:bodyPr/>
                    <a:lstStyle/>
                    <a:p>
                      <a:pPr algn="r" fontAlgn="b"/>
                      <a:endParaRPr lang="en-US" sz="1100" b="0" i="1" u="none" strike="noStrike" dirty="0">
                        <a:solidFill>
                          <a:srgbClr val="000000"/>
                        </a:solidFill>
                        <a:effectLst/>
                        <a:latin typeface="+mn-lt"/>
                      </a:endParaRPr>
                    </a:p>
                  </a:txBody>
                  <a:tcPr marL="6521" marR="6521" marT="6521" marB="0" anchor="b"/>
                </a:tc>
              </a:tr>
              <a:tr h="113933">
                <a:tc>
                  <a:txBody>
                    <a:bodyPr/>
                    <a:lstStyle/>
                    <a:p>
                      <a:pPr algn="l" fontAlgn="b"/>
                      <a:r>
                        <a:rPr lang="en-US" sz="1100" i="1" u="none" strike="noStrike" dirty="0">
                          <a:solidFill>
                            <a:srgbClr val="C00000"/>
                          </a:solidFill>
                          <a:effectLst/>
                          <a:latin typeface="+mn-lt"/>
                        </a:rPr>
                        <a:t>Use one or more security cameras to monitor the school </a:t>
                      </a:r>
                      <a:endParaRPr lang="en-US" sz="1100" b="0" i="1" u="none" strike="noStrike" dirty="0">
                        <a:solidFill>
                          <a:srgbClr val="C00000"/>
                        </a:solidFill>
                        <a:effectLst/>
                        <a:latin typeface="+mn-lt"/>
                      </a:endParaRPr>
                    </a:p>
                  </a:txBody>
                  <a:tcPr marL="6521" marR="6521" marT="6521" marB="0" anchor="b"/>
                </a:tc>
                <a:tc>
                  <a:txBody>
                    <a:bodyPr/>
                    <a:lstStyle/>
                    <a:p>
                      <a:pPr algn="r" fontAlgn="b"/>
                      <a:r>
                        <a:rPr lang="en-US" sz="1100" b="0" i="1" u="none" strike="noStrike" dirty="0">
                          <a:solidFill>
                            <a:srgbClr val="C00000"/>
                          </a:solidFill>
                          <a:effectLst/>
                          <a:latin typeface="+mn-lt"/>
                        </a:rPr>
                        <a:t>61.1</a:t>
                      </a:r>
                    </a:p>
                  </a:txBody>
                  <a:tcPr marL="9525" marR="9525" marT="9525" marB="0" anchor="b"/>
                </a:tc>
                <a:tc>
                  <a:txBody>
                    <a:bodyPr/>
                    <a:lstStyle/>
                    <a:p>
                      <a:pPr algn="r" fontAlgn="b"/>
                      <a:r>
                        <a:rPr lang="en-US" sz="1100" i="1" u="none" strike="noStrike" dirty="0">
                          <a:solidFill>
                            <a:srgbClr val="C00000"/>
                          </a:solidFill>
                          <a:effectLst/>
                          <a:latin typeface="+mn-lt"/>
                        </a:rPr>
                        <a:t>80.6</a:t>
                      </a:r>
                      <a:endParaRPr lang="en-US" sz="1100" b="0" i="1" u="none" strike="noStrike" dirty="0">
                        <a:solidFill>
                          <a:srgbClr val="C00000"/>
                        </a:solidFill>
                        <a:effectLst/>
                        <a:latin typeface="+mn-lt"/>
                      </a:endParaRPr>
                    </a:p>
                  </a:txBody>
                  <a:tcPr marL="6521" marR="6521" marT="6521" marB="0" anchor="b"/>
                </a:tc>
              </a:tr>
              <a:tr h="113933">
                <a:tc>
                  <a:txBody>
                    <a:bodyPr/>
                    <a:lstStyle/>
                    <a:p>
                      <a:pPr algn="l" fontAlgn="b"/>
                      <a:r>
                        <a:rPr lang="en-US" sz="1100" i="1" u="none" strike="noStrike" dirty="0">
                          <a:solidFill>
                            <a:srgbClr val="C00000"/>
                          </a:solidFill>
                          <a:effectLst/>
                          <a:latin typeface="+mn-lt"/>
                        </a:rPr>
                        <a:t>Provide telephones in most classrooms </a:t>
                      </a:r>
                      <a:endParaRPr lang="en-US" sz="1100" b="0" i="1" u="none" strike="noStrike" dirty="0">
                        <a:solidFill>
                          <a:srgbClr val="C00000"/>
                        </a:solidFill>
                        <a:effectLst/>
                        <a:latin typeface="+mn-lt"/>
                      </a:endParaRPr>
                    </a:p>
                  </a:txBody>
                  <a:tcPr marL="6521" marR="6521" marT="6521" marB="0" anchor="b"/>
                </a:tc>
                <a:tc>
                  <a:txBody>
                    <a:bodyPr/>
                    <a:lstStyle/>
                    <a:p>
                      <a:pPr algn="r" fontAlgn="b"/>
                      <a:r>
                        <a:rPr lang="en-US" sz="1100" b="0" i="1" u="none" strike="noStrike" dirty="0" smtClean="0">
                          <a:solidFill>
                            <a:srgbClr val="C00000"/>
                          </a:solidFill>
                          <a:effectLst/>
                          <a:latin typeface="+mn-lt"/>
                        </a:rPr>
                        <a:t>74.0</a:t>
                      </a:r>
                      <a:endParaRPr lang="en-US" sz="1100" b="0" i="1" u="none" strike="noStrike" dirty="0">
                        <a:solidFill>
                          <a:srgbClr val="C00000"/>
                        </a:solidFill>
                        <a:effectLst/>
                        <a:latin typeface="+mn-lt"/>
                      </a:endParaRPr>
                    </a:p>
                  </a:txBody>
                  <a:tcPr marL="9525" marR="9525" marT="9525" marB="0" anchor="b"/>
                </a:tc>
                <a:tc>
                  <a:txBody>
                    <a:bodyPr/>
                    <a:lstStyle/>
                    <a:p>
                      <a:pPr algn="r" fontAlgn="b"/>
                      <a:r>
                        <a:rPr lang="en-US" sz="1100" i="1" u="none" strike="noStrike" dirty="0">
                          <a:solidFill>
                            <a:srgbClr val="C00000"/>
                          </a:solidFill>
                          <a:effectLst/>
                          <a:latin typeface="+mn-lt"/>
                        </a:rPr>
                        <a:t>79.3</a:t>
                      </a:r>
                      <a:endParaRPr lang="en-US" sz="1100" b="0" i="1" u="none" strike="noStrike" dirty="0">
                        <a:solidFill>
                          <a:srgbClr val="C00000"/>
                        </a:solidFill>
                        <a:effectLst/>
                        <a:latin typeface="+mn-lt"/>
                      </a:endParaRPr>
                    </a:p>
                  </a:txBody>
                  <a:tcPr marL="6521" marR="6521" marT="6521" marB="0" anchor="b"/>
                </a:tc>
              </a:tr>
              <a:tr h="113933">
                <a:tc>
                  <a:txBody>
                    <a:bodyPr/>
                    <a:lstStyle/>
                    <a:p>
                      <a:pPr algn="l" fontAlgn="b"/>
                      <a:r>
                        <a:rPr lang="en-US" sz="1100" u="none" strike="noStrike" dirty="0">
                          <a:effectLst/>
                          <a:latin typeface="+mn-lt"/>
                        </a:rPr>
                        <a:t>Provide two-way radios to any staff</a:t>
                      </a:r>
                      <a:endParaRPr lang="en-US" sz="1100" b="0" i="0" u="none" strike="noStrike" dirty="0">
                        <a:solidFill>
                          <a:srgbClr val="000000"/>
                        </a:solidFill>
                        <a:effectLst/>
                        <a:latin typeface="+mn-lt"/>
                      </a:endParaRPr>
                    </a:p>
                  </a:txBody>
                  <a:tcPr marL="6521" marR="6521" marT="6521" marB="0" anchor="b"/>
                </a:tc>
                <a:tc>
                  <a:txBody>
                    <a:bodyPr/>
                    <a:lstStyle/>
                    <a:p>
                      <a:pPr algn="r" fontAlgn="b"/>
                      <a:r>
                        <a:rPr lang="en-US" sz="1100" b="0" i="0" u="none" strike="noStrike" dirty="0">
                          <a:solidFill>
                            <a:srgbClr val="000000"/>
                          </a:solidFill>
                          <a:effectLst/>
                          <a:latin typeface="+mn-lt"/>
                        </a:rPr>
                        <a:t>73.3</a:t>
                      </a:r>
                    </a:p>
                  </a:txBody>
                  <a:tcPr marL="9525" marR="9525" marT="9525" marB="0" anchor="b"/>
                </a:tc>
                <a:tc>
                  <a:txBody>
                    <a:bodyPr/>
                    <a:lstStyle/>
                    <a:p>
                      <a:pPr algn="r" fontAlgn="b"/>
                      <a:r>
                        <a:rPr lang="en-US" sz="1100" u="none" strike="noStrike" dirty="0">
                          <a:effectLst/>
                          <a:latin typeface="+mn-lt"/>
                        </a:rPr>
                        <a:t>73.3</a:t>
                      </a:r>
                      <a:endParaRPr lang="en-US" sz="1100" b="0" i="0" u="none" strike="noStrike" dirty="0">
                        <a:solidFill>
                          <a:srgbClr val="000000"/>
                        </a:solidFill>
                        <a:effectLst/>
                        <a:latin typeface="+mn-lt"/>
                      </a:endParaRPr>
                    </a:p>
                  </a:txBody>
                  <a:tcPr marL="6521" marR="6521" marT="6521" marB="0" anchor="b"/>
                </a:tc>
              </a:tr>
              <a:tr h="113933">
                <a:tc>
                  <a:txBody>
                    <a:bodyPr/>
                    <a:lstStyle/>
                    <a:p>
                      <a:pPr algn="l" fontAlgn="ctr"/>
                      <a:r>
                        <a:rPr lang="en-US" sz="1100" i="1" u="none" strike="noStrike" dirty="0">
                          <a:solidFill>
                            <a:srgbClr val="C00000"/>
                          </a:solidFill>
                          <a:effectLst/>
                          <a:latin typeface="+mn-lt"/>
                        </a:rPr>
                        <a:t>Limit access to social networking websites</a:t>
                      </a:r>
                      <a:endParaRPr lang="en-US" sz="1100" b="0" i="1" u="none" strike="noStrike" dirty="0">
                        <a:solidFill>
                          <a:srgbClr val="C00000"/>
                        </a:solidFill>
                        <a:effectLst/>
                        <a:latin typeface="+mn-lt"/>
                      </a:endParaRPr>
                    </a:p>
                  </a:txBody>
                  <a:tcPr marL="6521" marR="6521" marT="6521" marB="0" anchor="ctr"/>
                </a:tc>
                <a:tc>
                  <a:txBody>
                    <a:bodyPr/>
                    <a:lstStyle/>
                    <a:p>
                      <a:pPr algn="r" fontAlgn="b"/>
                      <a:r>
                        <a:rPr lang="en-US" sz="1100" b="0" i="1" u="none" strike="noStrike" dirty="0">
                          <a:solidFill>
                            <a:srgbClr val="C00000"/>
                          </a:solidFill>
                          <a:effectLst/>
                          <a:latin typeface="+mn-lt"/>
                        </a:rPr>
                        <a:t>93.4</a:t>
                      </a:r>
                    </a:p>
                  </a:txBody>
                  <a:tcPr marL="9525" marR="9525" marT="9525" marB="0" anchor="b"/>
                </a:tc>
                <a:tc>
                  <a:txBody>
                    <a:bodyPr/>
                    <a:lstStyle/>
                    <a:p>
                      <a:pPr algn="r" fontAlgn="b"/>
                      <a:r>
                        <a:rPr lang="en-US" sz="1100" i="1" u="none" strike="noStrike" dirty="0">
                          <a:solidFill>
                            <a:srgbClr val="C00000"/>
                          </a:solidFill>
                          <a:effectLst/>
                          <a:latin typeface="+mn-lt"/>
                        </a:rPr>
                        <a:t>89.1</a:t>
                      </a:r>
                      <a:endParaRPr lang="en-US" sz="1100" b="0" i="1" u="none" strike="noStrike" dirty="0">
                        <a:solidFill>
                          <a:srgbClr val="C00000"/>
                        </a:solidFill>
                        <a:effectLst/>
                        <a:latin typeface="+mn-lt"/>
                      </a:endParaRPr>
                    </a:p>
                  </a:txBody>
                  <a:tcPr marL="6521" marR="6521" marT="6521" marB="0" anchor="b"/>
                </a:tc>
              </a:tr>
              <a:tr h="113933">
                <a:tc>
                  <a:txBody>
                    <a:bodyPr/>
                    <a:lstStyle/>
                    <a:p>
                      <a:pPr algn="l" fontAlgn="ctr"/>
                      <a:r>
                        <a:rPr lang="en-US" sz="1100" i="1" u="none" strike="noStrike" dirty="0">
                          <a:solidFill>
                            <a:srgbClr val="C00000"/>
                          </a:solidFill>
                          <a:effectLst/>
                          <a:latin typeface="+mn-lt"/>
                        </a:rPr>
                        <a:t>Prohibit use of cell phone and text messaging devices</a:t>
                      </a:r>
                      <a:endParaRPr lang="en-US" sz="1100" b="0" i="1" u="none" strike="noStrike" dirty="0">
                        <a:solidFill>
                          <a:srgbClr val="C00000"/>
                        </a:solidFill>
                        <a:effectLst/>
                        <a:latin typeface="+mn-lt"/>
                      </a:endParaRPr>
                    </a:p>
                  </a:txBody>
                  <a:tcPr marL="6521" marR="6521" marT="6521" marB="0" anchor="ctr">
                    <a:lnB w="12700" cap="flat" cmpd="sng" algn="ctr">
                      <a:solidFill>
                        <a:schemeClr val="tx1"/>
                      </a:solidFill>
                      <a:prstDash val="solid"/>
                      <a:round/>
                      <a:headEnd type="none" w="med" len="med"/>
                      <a:tailEnd type="none" w="med" len="med"/>
                    </a:lnB>
                  </a:tcPr>
                </a:tc>
                <a:tc>
                  <a:txBody>
                    <a:bodyPr/>
                    <a:lstStyle/>
                    <a:p>
                      <a:pPr algn="r" fontAlgn="b"/>
                      <a:r>
                        <a:rPr lang="en-US" sz="1100" b="0" i="1" u="none" strike="noStrike" dirty="0">
                          <a:solidFill>
                            <a:srgbClr val="C00000"/>
                          </a:solidFill>
                          <a:effectLst/>
                          <a:latin typeface="+mn-lt"/>
                        </a:rPr>
                        <a:t>90.9</a:t>
                      </a:r>
                    </a:p>
                  </a:txBody>
                  <a:tcPr marL="9525" marR="9525" marT="9525" marB="0" anchor="b">
                    <a:lnB w="12700" cap="flat" cmpd="sng" algn="ctr">
                      <a:solidFill>
                        <a:schemeClr val="tx1"/>
                      </a:solidFill>
                      <a:prstDash val="solid"/>
                      <a:round/>
                      <a:headEnd type="none" w="med" len="med"/>
                      <a:tailEnd type="none" w="med" len="med"/>
                    </a:lnB>
                  </a:tcPr>
                </a:tc>
                <a:tc>
                  <a:txBody>
                    <a:bodyPr/>
                    <a:lstStyle/>
                    <a:p>
                      <a:pPr algn="r" fontAlgn="b"/>
                      <a:r>
                        <a:rPr lang="en-US" sz="1100" i="1" u="none" strike="noStrike" dirty="0">
                          <a:solidFill>
                            <a:srgbClr val="C00000"/>
                          </a:solidFill>
                          <a:effectLst/>
                          <a:latin typeface="+mn-lt"/>
                        </a:rPr>
                        <a:t>65.8</a:t>
                      </a:r>
                      <a:endParaRPr lang="en-US" sz="1100" b="0" i="1" u="none" strike="noStrike" dirty="0">
                        <a:solidFill>
                          <a:srgbClr val="C00000"/>
                        </a:solidFill>
                        <a:effectLst/>
                        <a:latin typeface="+mn-lt"/>
                      </a:endParaRPr>
                    </a:p>
                  </a:txBody>
                  <a:tcPr marL="6521" marR="6521" marT="6521" marB="0" anchor="b">
                    <a:lnB w="12700" cap="flat" cmpd="sng" algn="ctr">
                      <a:solidFill>
                        <a:schemeClr val="tx1"/>
                      </a:solidFill>
                      <a:prstDash val="solid"/>
                      <a:round/>
                      <a:headEnd type="none" w="med" len="med"/>
                      <a:tailEnd type="none" w="med" len="med"/>
                    </a:lnB>
                  </a:tcPr>
                </a:tc>
              </a:tr>
              <a:tr h="222081">
                <a:tc gridSpan="3">
                  <a:txBody>
                    <a:bodyPr/>
                    <a:lstStyle/>
                    <a:p>
                      <a:pPr algn="l" fontAlgn="t"/>
                      <a:r>
                        <a:rPr lang="en-US" sz="1000" u="none" strike="noStrike" dirty="0">
                          <a:effectLst/>
                          <a:latin typeface="+mn-lt"/>
                        </a:rPr>
                        <a:t>SOURCE: U.S. Department of Education, National Center for Education Statistics, 2015–16 School Survey on Crime and Safety (SSOCS), 2016.</a:t>
                      </a:r>
                      <a:endParaRPr lang="en-US" sz="1000" b="0" i="0" u="none" strike="noStrike" dirty="0">
                        <a:solidFill>
                          <a:srgbClr val="000000"/>
                        </a:solidFill>
                        <a:effectLst/>
                        <a:latin typeface="+mn-lt"/>
                      </a:endParaRPr>
                    </a:p>
                  </a:txBody>
                  <a:tcPr marL="6521" marR="6521" marT="6521" marB="0">
                    <a:lnT w="12700" cap="flat" cmpd="sng" algn="ctr">
                      <a:solidFill>
                        <a:schemeClr val="tx1"/>
                      </a:solidFill>
                      <a:prstDash val="solid"/>
                      <a:round/>
                      <a:headEnd type="none" w="med" len="med"/>
                      <a:tailEnd type="none" w="med" len="med"/>
                    </a:lnT>
                  </a:tcPr>
                </a:tc>
                <a:tc hMerge="1">
                  <a:txBody>
                    <a:bodyPr/>
                    <a:lstStyle/>
                    <a:p>
                      <a:endParaRPr lang="en-US"/>
                    </a:p>
                  </a:txBody>
                  <a:tcPr/>
                </a:tc>
                <a:tc hMerge="1">
                  <a:txBody>
                    <a:bodyPr/>
                    <a:lstStyle/>
                    <a:p>
                      <a:endParaRPr lang="en-US"/>
                    </a:p>
                  </a:txBody>
                  <a:tcPr/>
                </a:tc>
              </a:tr>
            </a:tbl>
          </a:graphicData>
        </a:graphic>
      </p:graphicFrame>
    </p:spTree>
    <p:extLst>
      <p:ext uri="{BB962C8B-B14F-4D97-AF65-F5344CB8AC3E}">
        <p14:creationId xmlns:p14="http://schemas.microsoft.com/office/powerpoint/2010/main" val="231820325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rime &amp; Safety Surveys (CSS)">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72400" y="5715000"/>
            <a:ext cx="1066800" cy="1066800"/>
          </a:xfrm>
          <a:prstGeom prst="rect">
            <a:avLst/>
          </a:prstGeom>
          <a:noFill/>
          <a:extLst>
            <a:ext uri="{909E8E84-426E-40DD-AFC4-6F175D3DCCD1}">
              <a14:hiddenFill xmlns:a14="http://schemas.microsoft.com/office/drawing/2010/main">
                <a:solidFill>
                  <a:srgbClr val="FFFFFF"/>
                </a:solidFill>
              </a14:hiddenFill>
            </a:ext>
          </a:extLst>
        </p:spPr>
      </p:pic>
      <p:sp>
        <p:nvSpPr>
          <p:cNvPr id="6" name="Title 1"/>
          <p:cNvSpPr>
            <a:spLocks noGrp="1"/>
          </p:cNvSpPr>
          <p:nvPr>
            <p:ph type="title"/>
          </p:nvPr>
        </p:nvSpPr>
        <p:spPr>
          <a:xfrm>
            <a:off x="0" y="762000"/>
            <a:ext cx="8229600" cy="533400"/>
          </a:xfrm>
        </p:spPr>
        <p:txBody>
          <a:bodyPr/>
          <a:lstStyle/>
          <a:p>
            <a:pPr lvl="1"/>
            <a:r>
              <a:rPr lang="en-US" sz="1600" dirty="0" smtClean="0"/>
              <a:t/>
            </a:r>
            <a:br>
              <a:rPr lang="en-US" sz="1600" dirty="0" smtClean="0"/>
            </a:br>
            <a:r>
              <a:rPr lang="en-US" sz="1600" dirty="0" smtClean="0"/>
              <a:t/>
            </a:r>
            <a:br>
              <a:rPr lang="en-US" sz="1600" dirty="0" smtClean="0"/>
            </a:br>
            <a:r>
              <a:rPr lang="en-US" sz="1800" dirty="0" smtClean="0"/>
              <a:t>Percentage of public schools that monitored students in specified ways, by percent combined minority enrollment: School year 2015-16</a:t>
            </a:r>
            <a:r>
              <a:rPr lang="en-US" sz="1400" dirty="0"/>
              <a:t/>
            </a:r>
            <a:br>
              <a:rPr lang="en-US" sz="1400" dirty="0"/>
            </a:br>
            <a:endParaRPr lang="en-US" sz="2400" dirty="0"/>
          </a:p>
        </p:txBody>
      </p:sp>
      <p:graphicFrame>
        <p:nvGraphicFramePr>
          <p:cNvPr id="7" name="Chart 6"/>
          <p:cNvGraphicFramePr>
            <a:graphicFrameLocks/>
          </p:cNvGraphicFramePr>
          <p:nvPr>
            <p:extLst>
              <p:ext uri="{D42A27DB-BD31-4B8C-83A1-F6EECF244321}">
                <p14:modId xmlns:p14="http://schemas.microsoft.com/office/powerpoint/2010/main" val="2887945703"/>
              </p:ext>
            </p:extLst>
          </p:nvPr>
        </p:nvGraphicFramePr>
        <p:xfrm>
          <a:off x="304800" y="1600200"/>
          <a:ext cx="8458200" cy="4191000"/>
        </p:xfrm>
        <a:graphic>
          <a:graphicData uri="http://schemas.openxmlformats.org/drawingml/2006/chart">
            <c:chart xmlns:c="http://schemas.openxmlformats.org/drawingml/2006/chart" xmlns:r="http://schemas.openxmlformats.org/officeDocument/2006/relationships" r:id="rId5"/>
          </a:graphicData>
        </a:graphic>
      </p:graphicFrame>
      <p:sp>
        <p:nvSpPr>
          <p:cNvPr id="8" name="TextBox 7"/>
          <p:cNvSpPr txBox="1"/>
          <p:nvPr/>
        </p:nvSpPr>
        <p:spPr>
          <a:xfrm>
            <a:off x="3714750" y="5894457"/>
            <a:ext cx="4057650" cy="707886"/>
          </a:xfrm>
          <a:prstGeom prst="rect">
            <a:avLst/>
          </a:prstGeom>
          <a:solidFill>
            <a:schemeClr val="bg1"/>
          </a:solidFill>
        </p:spPr>
        <p:txBody>
          <a:bodyPr wrap="square" rtlCol="0">
            <a:spAutoFit/>
          </a:bodyPr>
          <a:lstStyle/>
          <a:p>
            <a:r>
              <a:rPr lang="en-US" sz="1000" dirty="0" smtClean="0"/>
              <a:t>‡</a:t>
            </a:r>
            <a:r>
              <a:rPr lang="en-US" sz="1000" dirty="0"/>
              <a:t>Reporting standards not met. Either there are too few cases for a reliable estimate or the coefficient of variation (CV) is 50 percent or greater.</a:t>
            </a:r>
          </a:p>
          <a:p>
            <a:pPr fontAlgn="t"/>
            <a:r>
              <a:rPr lang="en-US" sz="1000" dirty="0"/>
              <a:t>SOURCE: U.S. Department of Education, National Center for Education Statistics, 2015–16 School Survey on Crime and Safety (SSOCS), 2016.</a:t>
            </a:r>
            <a:endParaRPr lang="en-US" sz="1000" dirty="0">
              <a:solidFill>
                <a:srgbClr val="000000"/>
              </a:solidFill>
            </a:endParaRPr>
          </a:p>
        </p:txBody>
      </p:sp>
    </p:spTree>
    <p:extLst>
      <p:ext uri="{BB962C8B-B14F-4D97-AF65-F5344CB8AC3E}">
        <p14:creationId xmlns:p14="http://schemas.microsoft.com/office/powerpoint/2010/main" val="203361221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rime &amp; Safety Surveys (CSS)">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72400" y="5715000"/>
            <a:ext cx="1066800" cy="106680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5" name="Content Placeholder 4"/>
          <p:cNvGraphicFramePr>
            <a:graphicFrameLocks noGrp="1"/>
          </p:cNvGraphicFramePr>
          <p:nvPr>
            <p:ph idx="1"/>
            <p:extLst>
              <p:ext uri="{D42A27DB-BD31-4B8C-83A1-F6EECF244321}">
                <p14:modId xmlns:p14="http://schemas.microsoft.com/office/powerpoint/2010/main" val="1961904822"/>
              </p:ext>
            </p:extLst>
          </p:nvPr>
        </p:nvGraphicFramePr>
        <p:xfrm>
          <a:off x="0" y="1295400"/>
          <a:ext cx="8763000" cy="3886200"/>
        </p:xfrm>
        <a:graphic>
          <a:graphicData uri="http://schemas.openxmlformats.org/drawingml/2006/chart">
            <c:chart xmlns:c="http://schemas.openxmlformats.org/drawingml/2006/chart" xmlns:r="http://schemas.openxmlformats.org/officeDocument/2006/relationships" r:id="rId5"/>
          </a:graphicData>
        </a:graphic>
      </p:graphicFrame>
      <p:sp>
        <p:nvSpPr>
          <p:cNvPr id="7" name="TextBox 6"/>
          <p:cNvSpPr txBox="1"/>
          <p:nvPr/>
        </p:nvSpPr>
        <p:spPr>
          <a:xfrm>
            <a:off x="1905000" y="5638800"/>
            <a:ext cx="5372100" cy="400110"/>
          </a:xfrm>
          <a:prstGeom prst="rect">
            <a:avLst/>
          </a:prstGeom>
          <a:solidFill>
            <a:schemeClr val="bg1"/>
          </a:solidFill>
        </p:spPr>
        <p:txBody>
          <a:bodyPr wrap="square" rtlCol="0">
            <a:spAutoFit/>
          </a:bodyPr>
          <a:lstStyle/>
          <a:p>
            <a:pPr fontAlgn="t"/>
            <a:r>
              <a:rPr lang="en-US" sz="1000" dirty="0"/>
              <a:t>SOURCE: U.S. Department of Education, National Center for Education Statistics, 2015–16 School Survey on Crime and Safety (SSOCS), 2016.</a:t>
            </a:r>
            <a:endParaRPr lang="en-US" sz="1000" dirty="0">
              <a:solidFill>
                <a:srgbClr val="000000"/>
              </a:solidFill>
            </a:endParaRPr>
          </a:p>
        </p:txBody>
      </p:sp>
      <p:sp>
        <p:nvSpPr>
          <p:cNvPr id="8" name="Title 1"/>
          <p:cNvSpPr>
            <a:spLocks noGrp="1"/>
          </p:cNvSpPr>
          <p:nvPr>
            <p:ph type="title"/>
          </p:nvPr>
        </p:nvSpPr>
        <p:spPr>
          <a:xfrm>
            <a:off x="0" y="762000"/>
            <a:ext cx="8229600" cy="533400"/>
          </a:xfrm>
        </p:spPr>
        <p:txBody>
          <a:bodyPr/>
          <a:lstStyle/>
          <a:p>
            <a:pPr lvl="1"/>
            <a:r>
              <a:rPr lang="en-US" sz="1600" dirty="0" smtClean="0"/>
              <a:t/>
            </a:r>
            <a:br>
              <a:rPr lang="en-US" sz="1600" dirty="0" smtClean="0"/>
            </a:br>
            <a:r>
              <a:rPr lang="en-US" sz="1600" dirty="0" smtClean="0"/>
              <a:t/>
            </a:r>
            <a:br>
              <a:rPr lang="en-US" sz="1600" dirty="0" smtClean="0"/>
            </a:br>
            <a:r>
              <a:rPr lang="en-US" sz="1800" dirty="0" smtClean="0"/>
              <a:t>Percentage of public schools that </a:t>
            </a:r>
            <a:r>
              <a:rPr lang="en-US" sz="1800" dirty="0" smtClean="0"/>
              <a:t>used specified practices, </a:t>
            </a:r>
            <a:r>
              <a:rPr lang="en-US" sz="1800" dirty="0" smtClean="0"/>
              <a:t>by percent combined minority enrollment: School year 2015-16</a:t>
            </a:r>
            <a:r>
              <a:rPr lang="en-US" sz="1400" dirty="0"/>
              <a:t/>
            </a:r>
            <a:br>
              <a:rPr lang="en-US" sz="1400" dirty="0"/>
            </a:br>
            <a:endParaRPr lang="en-US" sz="2400" dirty="0"/>
          </a:p>
        </p:txBody>
      </p:sp>
    </p:spTree>
    <p:extLst>
      <p:ext uri="{BB962C8B-B14F-4D97-AF65-F5344CB8AC3E}">
        <p14:creationId xmlns:p14="http://schemas.microsoft.com/office/powerpoint/2010/main" val="188978952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rime &amp; Safety Surveys (CSS)">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72400" y="5715000"/>
            <a:ext cx="1066800" cy="106680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5" name="Chart 4"/>
          <p:cNvGraphicFramePr>
            <a:graphicFrameLocks/>
          </p:cNvGraphicFramePr>
          <p:nvPr>
            <p:extLst>
              <p:ext uri="{D42A27DB-BD31-4B8C-83A1-F6EECF244321}">
                <p14:modId xmlns:p14="http://schemas.microsoft.com/office/powerpoint/2010/main" val="1789749128"/>
              </p:ext>
            </p:extLst>
          </p:nvPr>
        </p:nvGraphicFramePr>
        <p:xfrm>
          <a:off x="228600" y="1676400"/>
          <a:ext cx="8458200" cy="3886200"/>
        </p:xfrm>
        <a:graphic>
          <a:graphicData uri="http://schemas.openxmlformats.org/drawingml/2006/chart">
            <c:chart xmlns:c="http://schemas.openxmlformats.org/drawingml/2006/chart" xmlns:r="http://schemas.openxmlformats.org/officeDocument/2006/relationships" r:id="rId5"/>
          </a:graphicData>
        </a:graphic>
      </p:graphicFrame>
      <p:pic>
        <p:nvPicPr>
          <p:cNvPr id="8" name="chart"/>
          <p:cNvPicPr>
            <a:picLocks noChangeAspect="1"/>
          </p:cNvPicPr>
          <p:nvPr/>
        </p:nvPicPr>
        <p:blipFill>
          <a:blip r:embed="rId6"/>
          <a:stretch>
            <a:fillRect/>
          </a:stretch>
        </p:blipFill>
        <p:spPr>
          <a:xfrm>
            <a:off x="2819400" y="4495800"/>
            <a:ext cx="219475" cy="262151"/>
          </a:xfrm>
          <a:prstGeom prst="rect">
            <a:avLst/>
          </a:prstGeom>
        </p:spPr>
      </p:pic>
      <p:sp>
        <p:nvSpPr>
          <p:cNvPr id="9" name="TextBox 8"/>
          <p:cNvSpPr txBox="1"/>
          <p:nvPr/>
        </p:nvSpPr>
        <p:spPr>
          <a:xfrm>
            <a:off x="3676650" y="5705445"/>
            <a:ext cx="4057650" cy="707886"/>
          </a:xfrm>
          <a:prstGeom prst="rect">
            <a:avLst/>
          </a:prstGeom>
          <a:solidFill>
            <a:schemeClr val="bg1"/>
          </a:solidFill>
        </p:spPr>
        <p:txBody>
          <a:bodyPr wrap="square" rtlCol="0">
            <a:spAutoFit/>
          </a:bodyPr>
          <a:lstStyle/>
          <a:p>
            <a:r>
              <a:rPr lang="en-US" sz="1000" dirty="0" smtClean="0"/>
              <a:t>‡</a:t>
            </a:r>
            <a:r>
              <a:rPr lang="en-US" sz="1000" dirty="0"/>
              <a:t>Reporting standards not met. Either there are too few cases for a reliable estimate or the coefficient of variation (CV) is 50 percent or greater.</a:t>
            </a:r>
          </a:p>
          <a:p>
            <a:pPr fontAlgn="t"/>
            <a:r>
              <a:rPr lang="en-US" sz="1000" dirty="0"/>
              <a:t>SOURCE: U.S. Department of Education, National Center for Education Statistics, 2015–16 School Survey on Crime and Safety (SSOCS), 2016.</a:t>
            </a:r>
            <a:endParaRPr lang="en-US" sz="1000" dirty="0">
              <a:solidFill>
                <a:srgbClr val="000000"/>
              </a:solidFill>
            </a:endParaRPr>
          </a:p>
        </p:txBody>
      </p:sp>
      <p:sp>
        <p:nvSpPr>
          <p:cNvPr id="10" name="Title 1"/>
          <p:cNvSpPr>
            <a:spLocks noGrp="1"/>
          </p:cNvSpPr>
          <p:nvPr>
            <p:ph type="title"/>
          </p:nvPr>
        </p:nvSpPr>
        <p:spPr>
          <a:xfrm>
            <a:off x="0" y="762000"/>
            <a:ext cx="8229600" cy="533400"/>
          </a:xfrm>
        </p:spPr>
        <p:txBody>
          <a:bodyPr/>
          <a:lstStyle/>
          <a:p>
            <a:pPr lvl="1"/>
            <a:r>
              <a:rPr lang="en-US" sz="1600" dirty="0" smtClean="0"/>
              <a:t/>
            </a:r>
            <a:br>
              <a:rPr lang="en-US" sz="1600" dirty="0" smtClean="0"/>
            </a:br>
            <a:r>
              <a:rPr lang="en-US" sz="1600" dirty="0" smtClean="0"/>
              <a:t/>
            </a:r>
            <a:br>
              <a:rPr lang="en-US" sz="1600" dirty="0" smtClean="0"/>
            </a:br>
            <a:r>
              <a:rPr lang="en-US" sz="1800" dirty="0" smtClean="0"/>
              <a:t>Percentage of public schools that </a:t>
            </a:r>
            <a:r>
              <a:rPr lang="en-US" sz="1800" dirty="0" smtClean="0"/>
              <a:t>used specified practices, </a:t>
            </a:r>
            <a:r>
              <a:rPr lang="en-US" sz="1800" dirty="0" smtClean="0"/>
              <a:t>by percent combined minority enrollment: School year 2015-16</a:t>
            </a:r>
            <a:r>
              <a:rPr lang="en-US" sz="1400" dirty="0"/>
              <a:t/>
            </a:r>
            <a:br>
              <a:rPr lang="en-US" sz="1400" dirty="0"/>
            </a:br>
            <a:endParaRPr lang="en-US" sz="2400" dirty="0"/>
          </a:p>
        </p:txBody>
      </p:sp>
    </p:spTree>
    <p:extLst>
      <p:ext uri="{BB962C8B-B14F-4D97-AF65-F5344CB8AC3E}">
        <p14:creationId xmlns:p14="http://schemas.microsoft.com/office/powerpoint/2010/main" val="42732813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0" y="228600"/>
            <a:ext cx="9144000" cy="838200"/>
          </a:xfrm>
          <a:solidFill>
            <a:schemeClr val="bg1"/>
          </a:solidFill>
        </p:spPr>
        <p:txBody>
          <a:bodyPr/>
          <a:lstStyle/>
          <a:p>
            <a:r>
              <a:rPr lang="en-US" sz="2400" dirty="0"/>
              <a:t>Percentage of public schools with a written plan for procedures to be performed in selected scenarios: School year 2015–16</a:t>
            </a:r>
          </a:p>
        </p:txBody>
      </p:sp>
      <p:graphicFrame>
        <p:nvGraphicFramePr>
          <p:cNvPr id="6" name="Chart 5"/>
          <p:cNvGraphicFramePr>
            <a:graphicFrameLocks/>
          </p:cNvGraphicFramePr>
          <p:nvPr>
            <p:extLst>
              <p:ext uri="{D42A27DB-BD31-4B8C-83A1-F6EECF244321}">
                <p14:modId xmlns:p14="http://schemas.microsoft.com/office/powerpoint/2010/main" val="1169803571"/>
              </p:ext>
            </p:extLst>
          </p:nvPr>
        </p:nvGraphicFramePr>
        <p:xfrm>
          <a:off x="152400" y="1143000"/>
          <a:ext cx="8686800" cy="5486400"/>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Box 3"/>
          <p:cNvSpPr txBox="1"/>
          <p:nvPr/>
        </p:nvSpPr>
        <p:spPr>
          <a:xfrm>
            <a:off x="76200" y="6290102"/>
            <a:ext cx="5029200" cy="415498"/>
          </a:xfrm>
          <a:prstGeom prst="rect">
            <a:avLst/>
          </a:prstGeom>
          <a:noFill/>
        </p:spPr>
        <p:txBody>
          <a:bodyPr wrap="square" rtlCol="0">
            <a:spAutoFit/>
          </a:bodyPr>
          <a:lstStyle/>
          <a:p>
            <a:r>
              <a:rPr lang="en-US" sz="1050" dirty="0" smtClean="0"/>
              <a:t>SOURCE: </a:t>
            </a:r>
            <a:r>
              <a:rPr lang="en-US" sz="1050" i="1" dirty="0" smtClean="0"/>
              <a:t>Indicators of School Crime and Safety </a:t>
            </a:r>
            <a:r>
              <a:rPr lang="en-US" sz="1050" dirty="0" smtClean="0"/>
              <a:t>https://nces.ed.gov/programs/crimeindicators/index.asp</a:t>
            </a:r>
            <a:endParaRPr lang="en-US" sz="1050" dirty="0"/>
          </a:p>
        </p:txBody>
      </p:sp>
    </p:spTree>
    <p:extLst>
      <p:ext uri="{BB962C8B-B14F-4D97-AF65-F5344CB8AC3E}">
        <p14:creationId xmlns:p14="http://schemas.microsoft.com/office/powerpoint/2010/main" val="17548418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990600"/>
            <a:ext cx="7772400" cy="3352800"/>
          </a:xfrm>
        </p:spPr>
        <p:txBody>
          <a:bodyPr/>
          <a:lstStyle/>
          <a:p>
            <a:pPr marL="0" indent="0">
              <a:buNone/>
              <a:defRPr/>
            </a:pPr>
            <a:r>
              <a:rPr lang="en-US" sz="3600" dirty="0"/>
              <a:t>This presentation is intended to promote ideas.  The views expressed are part of ongoing research and do not necessarily reflect the position of the U.S. Department of </a:t>
            </a:r>
            <a:r>
              <a:rPr lang="en-US" sz="3600" dirty="0" smtClean="0"/>
              <a:t>Education</a:t>
            </a:r>
            <a:endParaRPr lang="en-US" sz="3600" dirty="0"/>
          </a:p>
        </p:txBody>
      </p:sp>
    </p:spTree>
    <p:extLst>
      <p:ext uri="{BB962C8B-B14F-4D97-AF65-F5344CB8AC3E}">
        <p14:creationId xmlns:p14="http://schemas.microsoft.com/office/powerpoint/2010/main" val="192382965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
            <a:ext cx="9144000" cy="1143000"/>
          </a:xfrm>
          <a:solidFill>
            <a:schemeClr val="bg1"/>
          </a:solidFill>
        </p:spPr>
        <p:txBody>
          <a:bodyPr/>
          <a:lstStyle/>
          <a:p>
            <a:r>
              <a:rPr lang="en-US" sz="2000" dirty="0"/>
              <a:t>Among public schools with </a:t>
            </a:r>
            <a:r>
              <a:rPr lang="en-US" sz="2000" dirty="0" smtClean="0"/>
              <a:t>sworn officers at </a:t>
            </a:r>
            <a:r>
              <a:rPr lang="en-US" sz="2000" dirty="0"/>
              <a:t>least once a week, percentage with </a:t>
            </a:r>
            <a:r>
              <a:rPr lang="en-US" sz="2000" dirty="0" smtClean="0"/>
              <a:t>officers with specific </a:t>
            </a:r>
            <a:r>
              <a:rPr lang="en-US" sz="2000" dirty="0"/>
              <a:t>items, by school level, </a:t>
            </a:r>
            <a:r>
              <a:rPr lang="en-US" sz="2000" dirty="0" smtClean="0"/>
              <a:t>item</a:t>
            </a:r>
            <a:r>
              <a:rPr lang="en-US" sz="2000" dirty="0"/>
              <a:t>, and </a:t>
            </a:r>
            <a:r>
              <a:rPr lang="en-US" sz="2000" dirty="0" smtClean="0"/>
              <a:t>percent combined enrollment of minority subgroups: </a:t>
            </a:r>
            <a:r>
              <a:rPr lang="en-US" sz="2000" dirty="0"/>
              <a:t>School year 2015–16</a:t>
            </a:r>
          </a:p>
        </p:txBody>
      </p:sp>
      <p:sp>
        <p:nvSpPr>
          <p:cNvPr id="3" name="TextBox 2"/>
          <p:cNvSpPr txBox="1"/>
          <p:nvPr/>
        </p:nvSpPr>
        <p:spPr>
          <a:xfrm>
            <a:off x="457200" y="5715000"/>
            <a:ext cx="8458200" cy="1005840"/>
          </a:xfrm>
          <a:prstGeom prst="rect">
            <a:avLst/>
          </a:prstGeom>
          <a:solidFill>
            <a:schemeClr val="bg1"/>
          </a:solidFill>
        </p:spPr>
        <p:txBody>
          <a:bodyPr wrap="square" rtlCol="0">
            <a:spAutoFit/>
          </a:bodyPr>
          <a:lstStyle/>
          <a:p>
            <a:r>
              <a:rPr lang="en-US" sz="1000" dirty="0"/>
              <a:t>!Interpret data with caution. The coefficient of variation (CV) for this estimate is between 30 and 50 percent</a:t>
            </a:r>
            <a:r>
              <a:rPr lang="en-US" sz="1000" dirty="0" smtClean="0"/>
              <a:t>.</a:t>
            </a:r>
          </a:p>
          <a:p>
            <a:r>
              <a:rPr lang="en-US" sz="1000" dirty="0"/>
              <a:t>‡Reporting standards not met. Either there are too few cases for a reliable estimate or the coefficient of variation (CV) is 50 percent or greater.</a:t>
            </a:r>
          </a:p>
          <a:p>
            <a:r>
              <a:rPr lang="en-US" sz="1000" dirty="0" smtClean="0"/>
              <a:t>SOURCE: </a:t>
            </a:r>
            <a:r>
              <a:rPr lang="en-US" sz="1000" i="1" dirty="0" smtClean="0"/>
              <a:t>Indicators of School Crime and Safety </a:t>
            </a:r>
            <a:r>
              <a:rPr lang="en-US" sz="1000" dirty="0" smtClean="0"/>
              <a:t>https://nces.ed.gov/programs/crimeindicators/index.asp</a:t>
            </a:r>
            <a:endParaRPr lang="en-US" sz="1000" dirty="0"/>
          </a:p>
        </p:txBody>
      </p:sp>
      <p:graphicFrame>
        <p:nvGraphicFramePr>
          <p:cNvPr id="8" name="Chart 7"/>
          <p:cNvGraphicFramePr>
            <a:graphicFrameLocks/>
          </p:cNvGraphicFramePr>
          <p:nvPr>
            <p:extLst>
              <p:ext uri="{D42A27DB-BD31-4B8C-83A1-F6EECF244321}">
                <p14:modId xmlns:p14="http://schemas.microsoft.com/office/powerpoint/2010/main" val="12984363"/>
              </p:ext>
            </p:extLst>
          </p:nvPr>
        </p:nvGraphicFramePr>
        <p:xfrm>
          <a:off x="-28575" y="1447800"/>
          <a:ext cx="4686300" cy="37719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0" name="Chart 9"/>
          <p:cNvGraphicFramePr>
            <a:graphicFrameLocks/>
          </p:cNvGraphicFramePr>
          <p:nvPr>
            <p:extLst>
              <p:ext uri="{D42A27DB-BD31-4B8C-83A1-F6EECF244321}">
                <p14:modId xmlns:p14="http://schemas.microsoft.com/office/powerpoint/2010/main" val="1903320624"/>
              </p:ext>
            </p:extLst>
          </p:nvPr>
        </p:nvGraphicFramePr>
        <p:xfrm>
          <a:off x="4495800" y="1447800"/>
          <a:ext cx="4648200" cy="38100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7686279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838200"/>
          </a:xfrm>
        </p:spPr>
        <p:txBody>
          <a:bodyPr/>
          <a:lstStyle/>
          <a:p>
            <a:r>
              <a:rPr lang="en-US" sz="3200" dirty="0" smtClean="0"/>
              <a:t>Data Collection Issues</a:t>
            </a:r>
            <a:endParaRPr lang="en-US" sz="3200" dirty="0"/>
          </a:p>
        </p:txBody>
      </p:sp>
      <p:sp>
        <p:nvSpPr>
          <p:cNvPr id="3" name="Content Placeholder 2"/>
          <p:cNvSpPr>
            <a:spLocks noGrp="1"/>
          </p:cNvSpPr>
          <p:nvPr>
            <p:ph idx="1"/>
          </p:nvPr>
        </p:nvSpPr>
        <p:spPr>
          <a:xfrm>
            <a:off x="0" y="1828800"/>
            <a:ext cx="8998857" cy="4191000"/>
          </a:xfrm>
        </p:spPr>
        <p:txBody>
          <a:bodyPr/>
          <a:lstStyle/>
          <a:p>
            <a:pPr lvl="1"/>
            <a:r>
              <a:rPr lang="en-US" sz="2800" dirty="0" smtClean="0"/>
              <a:t>Response rate decline</a:t>
            </a:r>
          </a:p>
          <a:p>
            <a:pPr lvl="1"/>
            <a:r>
              <a:rPr lang="en-US" sz="2800" dirty="0" smtClean="0"/>
              <a:t>Voluntary, sample survey</a:t>
            </a:r>
          </a:p>
          <a:p>
            <a:pPr lvl="1"/>
            <a:r>
              <a:rPr lang="en-US" sz="2800" dirty="0" smtClean="0"/>
              <a:t>Rare events</a:t>
            </a:r>
          </a:p>
          <a:p>
            <a:pPr lvl="1"/>
            <a:r>
              <a:rPr lang="en-US" sz="2800" dirty="0" smtClean="0"/>
              <a:t>Questionnaire </a:t>
            </a:r>
            <a:r>
              <a:rPr lang="en-US" sz="2800" dirty="0" smtClean="0"/>
              <a:t>length/burden</a:t>
            </a:r>
            <a:endParaRPr lang="en-US" sz="2800" dirty="0" smtClean="0"/>
          </a:p>
        </p:txBody>
      </p:sp>
      <p:pic>
        <p:nvPicPr>
          <p:cNvPr id="2050" name="Picture 2" descr="Crime &amp; Safety Surveys (CSS)">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72400" y="5715000"/>
            <a:ext cx="1066800" cy="1066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5094106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066800"/>
            <a:ext cx="7772400" cy="3886200"/>
          </a:xfrm>
        </p:spPr>
        <p:txBody>
          <a:bodyPr/>
          <a:lstStyle/>
          <a:p>
            <a:pPr marL="0" indent="0" algn="ctr">
              <a:buNone/>
            </a:pPr>
            <a:r>
              <a:rPr lang="en-US" dirty="0" smtClean="0"/>
              <a:t>Thank you!</a:t>
            </a:r>
          </a:p>
          <a:p>
            <a:pPr marL="0" indent="0" algn="ctr">
              <a:buNone/>
            </a:pPr>
            <a:endParaRPr lang="en-US" dirty="0"/>
          </a:p>
          <a:p>
            <a:pPr marL="0" indent="0" algn="ctr">
              <a:buNone/>
            </a:pPr>
            <a:r>
              <a:rPr lang="en-US" dirty="0" smtClean="0"/>
              <a:t>Chris Chapman</a:t>
            </a:r>
          </a:p>
          <a:p>
            <a:pPr marL="0" indent="0" algn="ctr">
              <a:buNone/>
            </a:pPr>
            <a:r>
              <a:rPr lang="en-US" dirty="0" smtClean="0">
                <a:hlinkClick r:id="rId3"/>
              </a:rPr>
              <a:t>Chris.Chapman@ed.gov</a:t>
            </a:r>
            <a:endParaRPr lang="en-US" dirty="0" smtClean="0"/>
          </a:p>
          <a:p>
            <a:pPr marL="0" indent="0" algn="ctr">
              <a:buNone/>
            </a:pPr>
            <a:endParaRPr lang="en-US" dirty="0" smtClean="0"/>
          </a:p>
          <a:p>
            <a:pPr marL="0" indent="0" algn="ctr">
              <a:buNone/>
            </a:pPr>
            <a:r>
              <a:rPr lang="en-US" dirty="0" smtClean="0"/>
              <a:t>Rachel Hansen</a:t>
            </a:r>
          </a:p>
          <a:p>
            <a:pPr marL="0" indent="0" algn="ctr">
              <a:buNone/>
            </a:pPr>
            <a:r>
              <a:rPr lang="en-US" dirty="0" smtClean="0">
                <a:hlinkClick r:id="rId4"/>
              </a:rPr>
              <a:t>Rachel.Hansen@ed.gov</a:t>
            </a:r>
            <a:endParaRPr lang="en-US" dirty="0" smtClean="0"/>
          </a:p>
          <a:p>
            <a:pPr marL="0" indent="0" algn="ctr">
              <a:buNone/>
            </a:pPr>
            <a:endParaRPr lang="en-US" dirty="0"/>
          </a:p>
          <a:p>
            <a:pPr marL="0" indent="0" algn="ctr">
              <a:buNone/>
            </a:pPr>
            <a:r>
              <a:rPr lang="en-US" dirty="0">
                <a:hlinkClick r:id="rId5"/>
              </a:rPr>
              <a:t>https://nces.ed.gov/surveys/ssocs</a:t>
            </a:r>
            <a:r>
              <a:rPr lang="en-US" dirty="0" smtClean="0">
                <a:hlinkClick r:id="rId5"/>
              </a:rPr>
              <a:t>/</a:t>
            </a:r>
            <a:endParaRPr lang="en-US" dirty="0" smtClean="0"/>
          </a:p>
          <a:p>
            <a:pPr marL="0" indent="0" algn="ctr">
              <a:buNone/>
            </a:pPr>
            <a:endParaRPr lang="en-US" dirty="0"/>
          </a:p>
        </p:txBody>
      </p:sp>
    </p:spTree>
    <p:extLst>
      <p:ext uri="{BB962C8B-B14F-4D97-AF65-F5344CB8AC3E}">
        <p14:creationId xmlns:p14="http://schemas.microsoft.com/office/powerpoint/2010/main" val="7899979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914400"/>
          </a:xfrm>
        </p:spPr>
        <p:txBody>
          <a:bodyPr/>
          <a:lstStyle/>
          <a:p>
            <a:r>
              <a:rPr lang="en-US" sz="3200" dirty="0" smtClean="0"/>
              <a:t>SSOCS - Primary </a:t>
            </a:r>
            <a:r>
              <a:rPr lang="en-US" sz="3200" dirty="0"/>
              <a:t>purpose</a:t>
            </a:r>
          </a:p>
        </p:txBody>
      </p:sp>
      <p:sp>
        <p:nvSpPr>
          <p:cNvPr id="3" name="Content Placeholder 2"/>
          <p:cNvSpPr>
            <a:spLocks noGrp="1"/>
          </p:cNvSpPr>
          <p:nvPr>
            <p:ph idx="1"/>
          </p:nvPr>
        </p:nvSpPr>
        <p:spPr>
          <a:xfrm>
            <a:off x="-7258" y="1676400"/>
            <a:ext cx="8998857" cy="4038600"/>
          </a:xfrm>
        </p:spPr>
        <p:txBody>
          <a:bodyPr/>
          <a:lstStyle/>
          <a:p>
            <a:pPr marL="457200" lvl="1" indent="0">
              <a:buNone/>
            </a:pPr>
            <a:r>
              <a:rPr lang="en-US" sz="2000" dirty="0" smtClean="0"/>
              <a:t>Fulfills Education Sciences Reform Act (ESRA) 20 USC 9543 duties</a:t>
            </a:r>
          </a:p>
          <a:p>
            <a:pPr marL="457200" lvl="1" indent="0">
              <a:buNone/>
            </a:pPr>
            <a:endParaRPr lang="en-US" sz="2000" dirty="0" smtClean="0"/>
          </a:p>
          <a:p>
            <a:pPr marL="457200" lvl="1" indent="0">
              <a:spcBef>
                <a:spcPts val="0"/>
              </a:spcBef>
              <a:buNone/>
            </a:pPr>
            <a:r>
              <a:rPr lang="en-US" sz="2000" dirty="0" smtClean="0"/>
              <a:t>	</a:t>
            </a:r>
            <a:r>
              <a:rPr lang="en-US" sz="2000" i="1" dirty="0" smtClean="0"/>
              <a:t>The Statistics Center shall collect, acquire, compile, and disseminate full and complete statistics… on the condition and progress of education… including data on the incidence, frequency, seriousness, and nature of violence affecting students, school personnel, and other individuals participating in school activities, as well as other indices of school safety, including information regarding</a:t>
            </a:r>
          </a:p>
          <a:p>
            <a:pPr marL="1371600" lvl="2" indent="-514350">
              <a:buFont typeface="+mj-lt"/>
              <a:buAutoNum type="romanLcPeriod"/>
            </a:pPr>
            <a:r>
              <a:rPr lang="en-US" i="1" dirty="0" smtClean="0"/>
              <a:t>The relationship between victims and perpetrators;</a:t>
            </a:r>
          </a:p>
          <a:p>
            <a:pPr marL="1371600" lvl="2" indent="-514350">
              <a:buFont typeface="+mj-lt"/>
              <a:buAutoNum type="romanLcPeriod"/>
            </a:pPr>
            <a:r>
              <a:rPr lang="en-US" i="1" dirty="0" smtClean="0"/>
              <a:t>Demographic characteristics of victims and perpetrators; and</a:t>
            </a:r>
          </a:p>
          <a:p>
            <a:pPr marL="1371600" lvl="2" indent="-514350">
              <a:buFont typeface="+mj-lt"/>
              <a:buAutoNum type="romanLcPeriod"/>
            </a:pPr>
            <a:r>
              <a:rPr lang="en-US" i="1" dirty="0" smtClean="0"/>
              <a:t>The type of weapons used in incidents…</a:t>
            </a:r>
          </a:p>
          <a:p>
            <a:pPr marL="457200" lvl="1" indent="0">
              <a:buNone/>
            </a:pPr>
            <a:endParaRPr lang="en-US" dirty="0"/>
          </a:p>
          <a:p>
            <a:pPr marL="457200" lvl="1" indent="0">
              <a:buNone/>
            </a:pPr>
            <a:endParaRPr lang="en-US" dirty="0" smtClean="0"/>
          </a:p>
          <a:p>
            <a:pPr marL="457200" lvl="1" indent="0">
              <a:buNone/>
            </a:pPr>
            <a:endParaRPr lang="en-US" dirty="0"/>
          </a:p>
          <a:p>
            <a:pPr marL="457200" lvl="1" indent="0">
              <a:buNone/>
            </a:pPr>
            <a:endParaRPr lang="en-US" dirty="0" smtClean="0"/>
          </a:p>
        </p:txBody>
      </p:sp>
      <p:pic>
        <p:nvPicPr>
          <p:cNvPr id="2050" name="Picture 2" descr="Crime &amp; Safety Surveys (CSS)">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72400" y="5715000"/>
            <a:ext cx="1066800" cy="1066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840843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838200"/>
          </a:xfrm>
        </p:spPr>
        <p:txBody>
          <a:bodyPr/>
          <a:lstStyle/>
          <a:p>
            <a:r>
              <a:rPr lang="en-US" sz="3200" dirty="0" smtClean="0"/>
              <a:t>SSOCS-Background</a:t>
            </a:r>
            <a:endParaRPr lang="en-US" sz="3200" dirty="0"/>
          </a:p>
        </p:txBody>
      </p:sp>
      <p:sp>
        <p:nvSpPr>
          <p:cNvPr id="3" name="Content Placeholder 2"/>
          <p:cNvSpPr>
            <a:spLocks noGrp="1"/>
          </p:cNvSpPr>
          <p:nvPr>
            <p:ph idx="1"/>
          </p:nvPr>
        </p:nvSpPr>
        <p:spPr>
          <a:xfrm>
            <a:off x="0" y="1828800"/>
            <a:ext cx="8998857" cy="4191000"/>
          </a:xfrm>
        </p:spPr>
        <p:txBody>
          <a:bodyPr/>
          <a:lstStyle/>
          <a:p>
            <a:pPr lvl="1"/>
            <a:r>
              <a:rPr lang="en-US" sz="2800" dirty="0" smtClean="0"/>
              <a:t>1999-Columbine High School shooting</a:t>
            </a:r>
          </a:p>
          <a:p>
            <a:pPr lvl="1"/>
            <a:r>
              <a:rPr lang="en-US" sz="2800" dirty="0" smtClean="0"/>
              <a:t>2000-SSOCS first collection</a:t>
            </a:r>
          </a:p>
          <a:p>
            <a:pPr lvl="1"/>
            <a:r>
              <a:rPr lang="en-US" sz="2800" dirty="0" smtClean="0"/>
              <a:t>Collected again in 2004, 2006, 2008, 2010</a:t>
            </a:r>
          </a:p>
          <a:p>
            <a:pPr lvl="1"/>
            <a:r>
              <a:rPr lang="en-US" sz="2800" dirty="0" smtClean="0"/>
              <a:t>Fast Response Surveillance Survey in 2014</a:t>
            </a:r>
          </a:p>
          <a:p>
            <a:pPr lvl="1"/>
            <a:r>
              <a:rPr lang="en-US" sz="2800" dirty="0" smtClean="0"/>
              <a:t>Collected again in 2016 and 2018</a:t>
            </a:r>
          </a:p>
          <a:p>
            <a:pPr lvl="1"/>
            <a:r>
              <a:rPr lang="en-US" sz="2800" dirty="0" smtClean="0"/>
              <a:t>Plans for 2020 collection</a:t>
            </a:r>
          </a:p>
        </p:txBody>
      </p:sp>
      <p:pic>
        <p:nvPicPr>
          <p:cNvPr id="2050" name="Picture 2" descr="Crime &amp; Safety Surveys (CSS)">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72400" y="5715000"/>
            <a:ext cx="1066800" cy="1066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7066450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914400"/>
          </a:xfrm>
        </p:spPr>
        <p:txBody>
          <a:bodyPr/>
          <a:lstStyle/>
          <a:p>
            <a:r>
              <a:rPr lang="en-US" sz="3200" dirty="0" smtClean="0"/>
              <a:t>SSOCS:2018 Data Collection</a:t>
            </a:r>
            <a:endParaRPr lang="en-US" sz="3200" dirty="0"/>
          </a:p>
        </p:txBody>
      </p:sp>
      <p:sp>
        <p:nvSpPr>
          <p:cNvPr id="3" name="Content Placeholder 2"/>
          <p:cNvSpPr>
            <a:spLocks noGrp="1"/>
          </p:cNvSpPr>
          <p:nvPr>
            <p:ph idx="1"/>
          </p:nvPr>
        </p:nvSpPr>
        <p:spPr>
          <a:xfrm>
            <a:off x="0" y="1683657"/>
            <a:ext cx="8998857" cy="3345543"/>
          </a:xfrm>
        </p:spPr>
        <p:txBody>
          <a:bodyPr/>
          <a:lstStyle/>
          <a:p>
            <a:pPr marL="457200" lvl="1" indent="0">
              <a:buNone/>
            </a:pPr>
            <a:endParaRPr lang="en-US" dirty="0" smtClean="0"/>
          </a:p>
          <a:p>
            <a:pPr marL="457200" lvl="1" indent="0">
              <a:buNone/>
            </a:pPr>
            <a:endParaRPr lang="en-US" dirty="0" smtClean="0"/>
          </a:p>
          <a:p>
            <a:pPr marL="457200" lvl="1" indent="0">
              <a:buNone/>
            </a:pPr>
            <a:endParaRPr lang="en-US" dirty="0"/>
          </a:p>
          <a:p>
            <a:pPr marL="457200" lvl="1" indent="0">
              <a:buNone/>
            </a:pPr>
            <a:endParaRPr lang="en-US" dirty="0" smtClean="0"/>
          </a:p>
        </p:txBody>
      </p:sp>
      <p:pic>
        <p:nvPicPr>
          <p:cNvPr id="2050" name="Picture 2" descr="Crime &amp; Safety Surveys (CSS)">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72400" y="5715000"/>
            <a:ext cx="1066800" cy="1066800"/>
          </a:xfrm>
          <a:prstGeom prst="rect">
            <a:avLst/>
          </a:prstGeom>
          <a:noFill/>
          <a:extLst>
            <a:ext uri="{909E8E84-426E-40DD-AFC4-6F175D3DCCD1}">
              <a14:hiddenFill xmlns:a14="http://schemas.microsoft.com/office/drawing/2010/main">
                <a:solidFill>
                  <a:srgbClr val="FFFFFF"/>
                </a:solidFill>
              </a14:hiddenFill>
            </a:ext>
          </a:extLst>
        </p:spPr>
      </p:pic>
      <p:sp>
        <p:nvSpPr>
          <p:cNvPr id="5" name="Content Placeholder 2"/>
          <p:cNvSpPr txBox="1">
            <a:spLocks/>
          </p:cNvSpPr>
          <p:nvPr/>
        </p:nvSpPr>
        <p:spPr bwMode="auto">
          <a:xfrm>
            <a:off x="141513" y="1143000"/>
            <a:ext cx="8998857" cy="510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28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har char="•"/>
              <a:defRPr>
                <a:solidFill>
                  <a:schemeClr val="tx1"/>
                </a:solidFill>
                <a:latin typeface="+mn-lt"/>
              </a:defRPr>
            </a:lvl3pPr>
            <a:lvl4pPr marL="1600200" indent="-228600" algn="l" rtl="0" eaLnBrk="1" fontAlgn="base" hangingPunct="1">
              <a:spcBef>
                <a:spcPct val="20000"/>
              </a:spcBef>
              <a:spcAft>
                <a:spcPct val="0"/>
              </a:spcAft>
              <a:buChar char="–"/>
              <a:defRPr sz="1400">
                <a:solidFill>
                  <a:schemeClr val="tx1"/>
                </a:solidFill>
                <a:latin typeface="+mn-lt"/>
              </a:defRPr>
            </a:lvl4pPr>
            <a:lvl5pPr marL="2057400" indent="-228600" algn="l" rtl="0" eaLnBrk="1" fontAlgn="base" hangingPunct="1">
              <a:spcBef>
                <a:spcPct val="20000"/>
              </a:spcBef>
              <a:spcAft>
                <a:spcPct val="0"/>
              </a:spcAft>
              <a:buChar char="»"/>
              <a:defRPr sz="1200">
                <a:solidFill>
                  <a:schemeClr val="tx1"/>
                </a:solidFill>
                <a:latin typeface="+mn-lt"/>
              </a:defRPr>
            </a:lvl5pPr>
            <a:lvl6pPr marL="2514600" indent="-228600" algn="l" rtl="0" eaLnBrk="1" fontAlgn="base" hangingPunct="1">
              <a:spcBef>
                <a:spcPct val="20000"/>
              </a:spcBef>
              <a:spcAft>
                <a:spcPct val="0"/>
              </a:spcAft>
              <a:buChar char="»"/>
              <a:defRPr sz="1200">
                <a:solidFill>
                  <a:schemeClr val="tx1"/>
                </a:solidFill>
                <a:latin typeface="+mn-lt"/>
              </a:defRPr>
            </a:lvl6pPr>
            <a:lvl7pPr marL="2971800" indent="-228600" algn="l" rtl="0" eaLnBrk="1" fontAlgn="base" hangingPunct="1">
              <a:spcBef>
                <a:spcPct val="20000"/>
              </a:spcBef>
              <a:spcAft>
                <a:spcPct val="0"/>
              </a:spcAft>
              <a:buChar char="»"/>
              <a:defRPr sz="1200">
                <a:solidFill>
                  <a:schemeClr val="tx1"/>
                </a:solidFill>
                <a:latin typeface="+mn-lt"/>
              </a:defRPr>
            </a:lvl7pPr>
            <a:lvl8pPr marL="3429000" indent="-228600" algn="l" rtl="0" eaLnBrk="1" fontAlgn="base" hangingPunct="1">
              <a:spcBef>
                <a:spcPct val="20000"/>
              </a:spcBef>
              <a:spcAft>
                <a:spcPct val="0"/>
              </a:spcAft>
              <a:buChar char="»"/>
              <a:defRPr sz="1200">
                <a:solidFill>
                  <a:schemeClr val="tx1"/>
                </a:solidFill>
                <a:latin typeface="+mn-lt"/>
              </a:defRPr>
            </a:lvl8pPr>
            <a:lvl9pPr marL="3886200" indent="-228600" algn="l" rtl="0" eaLnBrk="1" fontAlgn="base" hangingPunct="1">
              <a:spcBef>
                <a:spcPct val="20000"/>
              </a:spcBef>
              <a:spcAft>
                <a:spcPct val="0"/>
              </a:spcAft>
              <a:buChar char="»"/>
              <a:defRPr sz="1200">
                <a:solidFill>
                  <a:schemeClr val="tx1"/>
                </a:solidFill>
                <a:latin typeface="+mn-lt"/>
              </a:defRPr>
            </a:lvl9pPr>
          </a:lstStyle>
          <a:p>
            <a:pPr marL="457200" lvl="1" indent="0">
              <a:spcBef>
                <a:spcPts val="100"/>
              </a:spcBef>
              <a:buFontTx/>
              <a:buNone/>
            </a:pPr>
            <a:endParaRPr lang="en-US" sz="2000" kern="0" dirty="0" smtClean="0"/>
          </a:p>
          <a:p>
            <a:pPr marL="457200" lvl="1" indent="0">
              <a:spcBef>
                <a:spcPts val="100"/>
              </a:spcBef>
              <a:buFontTx/>
              <a:buNone/>
            </a:pPr>
            <a:endParaRPr lang="en-US" sz="2000" kern="0" dirty="0" smtClean="0"/>
          </a:p>
          <a:p>
            <a:pPr lvl="1">
              <a:spcBef>
                <a:spcPts val="100"/>
              </a:spcBef>
            </a:pPr>
            <a:r>
              <a:rPr lang="en-US" sz="2000" kern="0" dirty="0" smtClean="0"/>
              <a:t>Sample size: 4,800 elementary, middle, high, and combined schools</a:t>
            </a:r>
          </a:p>
          <a:p>
            <a:pPr lvl="2">
              <a:spcBef>
                <a:spcPts val="100"/>
              </a:spcBef>
            </a:pPr>
            <a:r>
              <a:rPr lang="en-US" sz="2000" kern="0" dirty="0" smtClean="0"/>
              <a:t>Stratified sample</a:t>
            </a:r>
          </a:p>
          <a:p>
            <a:pPr lvl="3"/>
            <a:r>
              <a:rPr lang="en-US" sz="1800" kern="0" dirty="0"/>
              <a:t>Instructional </a:t>
            </a:r>
            <a:r>
              <a:rPr lang="en-US" sz="1800" kern="0" dirty="0" smtClean="0"/>
              <a:t>level, type </a:t>
            </a:r>
            <a:r>
              <a:rPr lang="en-US" sz="1800" kern="0" dirty="0"/>
              <a:t>of </a:t>
            </a:r>
            <a:r>
              <a:rPr lang="en-US" sz="1800" kern="0" dirty="0" smtClean="0"/>
              <a:t>locale, enrollment </a:t>
            </a:r>
            <a:r>
              <a:rPr lang="en-US" sz="1800" kern="0" dirty="0"/>
              <a:t>size</a:t>
            </a:r>
          </a:p>
          <a:p>
            <a:pPr lvl="1">
              <a:spcBef>
                <a:spcPts val="100"/>
              </a:spcBef>
              <a:spcAft>
                <a:spcPts val="600"/>
              </a:spcAft>
            </a:pPr>
            <a:r>
              <a:rPr lang="en-US" sz="2000" kern="0" dirty="0" smtClean="0"/>
              <a:t>Two experiments:</a:t>
            </a:r>
          </a:p>
          <a:p>
            <a:pPr lvl="2">
              <a:spcBef>
                <a:spcPts val="100"/>
              </a:spcBef>
            </a:pPr>
            <a:r>
              <a:rPr lang="en-US" sz="2000" kern="0" dirty="0" smtClean="0"/>
              <a:t>Web instrument: subsample of 1,150</a:t>
            </a:r>
          </a:p>
          <a:p>
            <a:pPr lvl="2">
              <a:spcBef>
                <a:spcPts val="100"/>
              </a:spcBef>
              <a:spcAft>
                <a:spcPts val="600"/>
              </a:spcAft>
            </a:pPr>
            <a:r>
              <a:rPr lang="en-US" sz="2000" kern="0" dirty="0" smtClean="0"/>
              <a:t>Incentive: subsample of 2,400 to receive $10 cash in initial package</a:t>
            </a:r>
          </a:p>
          <a:p>
            <a:pPr lvl="1">
              <a:spcBef>
                <a:spcPts val="100"/>
              </a:spcBef>
              <a:spcAft>
                <a:spcPts val="600"/>
              </a:spcAft>
            </a:pPr>
            <a:r>
              <a:rPr lang="en-US" sz="2000" kern="0" dirty="0" smtClean="0"/>
              <a:t>Data collection: February - June 2018</a:t>
            </a:r>
          </a:p>
          <a:p>
            <a:pPr lvl="1">
              <a:spcBef>
                <a:spcPts val="100"/>
              </a:spcBef>
              <a:spcAft>
                <a:spcPts val="600"/>
              </a:spcAft>
            </a:pPr>
            <a:r>
              <a:rPr lang="en-US" sz="2000" kern="0" dirty="0" smtClean="0"/>
              <a:t>Respondents: School principal or person most knowledgeable about school crime and policies to provide a safe environment</a:t>
            </a:r>
          </a:p>
          <a:p>
            <a:pPr lvl="1">
              <a:spcBef>
                <a:spcPts val="100"/>
              </a:spcBef>
              <a:spcAft>
                <a:spcPts val="600"/>
              </a:spcAft>
            </a:pPr>
            <a:r>
              <a:rPr lang="en-US" sz="2000" kern="0" dirty="0" smtClean="0"/>
              <a:t>Response </a:t>
            </a:r>
            <a:r>
              <a:rPr lang="en-US" sz="2000" kern="0" dirty="0"/>
              <a:t>R</a:t>
            </a:r>
            <a:r>
              <a:rPr lang="en-US" sz="2000" kern="0" dirty="0" smtClean="0"/>
              <a:t>ate: ~60%</a:t>
            </a:r>
          </a:p>
          <a:p>
            <a:pPr marL="457200" lvl="1" indent="0">
              <a:spcBef>
                <a:spcPts val="100"/>
              </a:spcBef>
              <a:buFontTx/>
              <a:buNone/>
            </a:pPr>
            <a:endParaRPr lang="en-US" sz="2000" kern="0" dirty="0"/>
          </a:p>
        </p:txBody>
      </p:sp>
    </p:spTree>
    <p:extLst>
      <p:ext uri="{BB962C8B-B14F-4D97-AF65-F5344CB8AC3E}">
        <p14:creationId xmlns:p14="http://schemas.microsoft.com/office/powerpoint/2010/main" val="265054176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1143000"/>
          </a:xfrm>
        </p:spPr>
        <p:txBody>
          <a:bodyPr/>
          <a:lstStyle/>
          <a:p>
            <a:r>
              <a:rPr lang="en-US" sz="3200" dirty="0" smtClean="0"/>
              <a:t>SSOCS – Topics</a:t>
            </a:r>
            <a:endParaRPr lang="en-US" sz="3200" dirty="0"/>
          </a:p>
        </p:txBody>
      </p:sp>
      <p:sp>
        <p:nvSpPr>
          <p:cNvPr id="3" name="Content Placeholder 2"/>
          <p:cNvSpPr>
            <a:spLocks noGrp="1"/>
          </p:cNvSpPr>
          <p:nvPr>
            <p:ph idx="1"/>
          </p:nvPr>
        </p:nvSpPr>
        <p:spPr>
          <a:xfrm>
            <a:off x="-7257" y="1828800"/>
            <a:ext cx="4198258" cy="3886200"/>
          </a:xfrm>
        </p:spPr>
        <p:txBody>
          <a:bodyPr/>
          <a:lstStyle/>
          <a:p>
            <a:pPr lvl="1"/>
            <a:r>
              <a:rPr lang="en-US" dirty="0" smtClean="0"/>
              <a:t>School Practices and Programs</a:t>
            </a:r>
          </a:p>
          <a:p>
            <a:pPr lvl="1"/>
            <a:r>
              <a:rPr lang="en-US" dirty="0" smtClean="0"/>
              <a:t>Parent and Community Involvement at School</a:t>
            </a:r>
          </a:p>
          <a:p>
            <a:pPr lvl="1"/>
            <a:r>
              <a:rPr lang="en-US" dirty="0" smtClean="0"/>
              <a:t>School Security Staff</a:t>
            </a:r>
          </a:p>
          <a:p>
            <a:pPr lvl="1"/>
            <a:r>
              <a:rPr lang="en-US" dirty="0" smtClean="0"/>
              <a:t>School Mental Health Services</a:t>
            </a:r>
          </a:p>
          <a:p>
            <a:pPr lvl="1"/>
            <a:r>
              <a:rPr lang="en-US" dirty="0"/>
              <a:t>Staff Training and Practices</a:t>
            </a:r>
          </a:p>
          <a:p>
            <a:pPr lvl="1"/>
            <a:endParaRPr lang="en-US" dirty="0" smtClean="0"/>
          </a:p>
          <a:p>
            <a:pPr marL="457200" lvl="1" indent="0">
              <a:buNone/>
            </a:pPr>
            <a:endParaRPr lang="en-US" dirty="0"/>
          </a:p>
          <a:p>
            <a:pPr marL="457200" lvl="1" indent="0">
              <a:buNone/>
            </a:pPr>
            <a:endParaRPr lang="en-US" dirty="0" smtClean="0"/>
          </a:p>
          <a:p>
            <a:pPr marL="457200" lvl="1" indent="0">
              <a:buNone/>
            </a:pPr>
            <a:endParaRPr lang="en-US" dirty="0"/>
          </a:p>
          <a:p>
            <a:pPr marL="457200" lvl="1" indent="0">
              <a:buNone/>
            </a:pPr>
            <a:endParaRPr lang="en-US" dirty="0" smtClean="0"/>
          </a:p>
        </p:txBody>
      </p:sp>
      <p:pic>
        <p:nvPicPr>
          <p:cNvPr id="2050" name="Picture 2" descr="Crime &amp; Safety Surveys (CSS)">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72400" y="5715000"/>
            <a:ext cx="1066800" cy="1066800"/>
          </a:xfrm>
          <a:prstGeom prst="rect">
            <a:avLst/>
          </a:prstGeom>
          <a:noFill/>
          <a:extLst>
            <a:ext uri="{909E8E84-426E-40DD-AFC4-6F175D3DCCD1}">
              <a14:hiddenFill xmlns:a14="http://schemas.microsoft.com/office/drawing/2010/main">
                <a:solidFill>
                  <a:srgbClr val="FFFFFF"/>
                </a:solidFill>
              </a14:hiddenFill>
            </a:ext>
          </a:extLst>
        </p:spPr>
      </p:pic>
      <p:sp>
        <p:nvSpPr>
          <p:cNvPr id="5" name="Content Placeholder 2"/>
          <p:cNvSpPr txBox="1">
            <a:spLocks/>
          </p:cNvSpPr>
          <p:nvPr/>
        </p:nvSpPr>
        <p:spPr bwMode="auto">
          <a:xfrm>
            <a:off x="4640942" y="1828800"/>
            <a:ext cx="4198258" cy="3733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28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har char="•"/>
              <a:defRPr>
                <a:solidFill>
                  <a:schemeClr val="tx1"/>
                </a:solidFill>
                <a:latin typeface="+mn-lt"/>
              </a:defRPr>
            </a:lvl3pPr>
            <a:lvl4pPr marL="1600200" indent="-228600" algn="l" rtl="0" eaLnBrk="1" fontAlgn="base" hangingPunct="1">
              <a:spcBef>
                <a:spcPct val="20000"/>
              </a:spcBef>
              <a:spcAft>
                <a:spcPct val="0"/>
              </a:spcAft>
              <a:buChar char="–"/>
              <a:defRPr sz="1400">
                <a:solidFill>
                  <a:schemeClr val="tx1"/>
                </a:solidFill>
                <a:latin typeface="+mn-lt"/>
              </a:defRPr>
            </a:lvl4pPr>
            <a:lvl5pPr marL="2057400" indent="-228600" algn="l" rtl="0" eaLnBrk="1" fontAlgn="base" hangingPunct="1">
              <a:spcBef>
                <a:spcPct val="20000"/>
              </a:spcBef>
              <a:spcAft>
                <a:spcPct val="0"/>
              </a:spcAft>
              <a:buChar char="»"/>
              <a:defRPr sz="1200">
                <a:solidFill>
                  <a:schemeClr val="tx1"/>
                </a:solidFill>
                <a:latin typeface="+mn-lt"/>
              </a:defRPr>
            </a:lvl5pPr>
            <a:lvl6pPr marL="2514600" indent="-228600" algn="l" rtl="0" eaLnBrk="1" fontAlgn="base" hangingPunct="1">
              <a:spcBef>
                <a:spcPct val="20000"/>
              </a:spcBef>
              <a:spcAft>
                <a:spcPct val="0"/>
              </a:spcAft>
              <a:buChar char="»"/>
              <a:defRPr sz="1200">
                <a:solidFill>
                  <a:schemeClr val="tx1"/>
                </a:solidFill>
                <a:latin typeface="+mn-lt"/>
              </a:defRPr>
            </a:lvl6pPr>
            <a:lvl7pPr marL="2971800" indent="-228600" algn="l" rtl="0" eaLnBrk="1" fontAlgn="base" hangingPunct="1">
              <a:spcBef>
                <a:spcPct val="20000"/>
              </a:spcBef>
              <a:spcAft>
                <a:spcPct val="0"/>
              </a:spcAft>
              <a:buChar char="»"/>
              <a:defRPr sz="1200">
                <a:solidFill>
                  <a:schemeClr val="tx1"/>
                </a:solidFill>
                <a:latin typeface="+mn-lt"/>
              </a:defRPr>
            </a:lvl7pPr>
            <a:lvl8pPr marL="3429000" indent="-228600" algn="l" rtl="0" eaLnBrk="1" fontAlgn="base" hangingPunct="1">
              <a:spcBef>
                <a:spcPct val="20000"/>
              </a:spcBef>
              <a:spcAft>
                <a:spcPct val="0"/>
              </a:spcAft>
              <a:buChar char="»"/>
              <a:defRPr sz="1200">
                <a:solidFill>
                  <a:schemeClr val="tx1"/>
                </a:solidFill>
                <a:latin typeface="+mn-lt"/>
              </a:defRPr>
            </a:lvl8pPr>
            <a:lvl9pPr marL="3886200" indent="-228600" algn="l" rtl="0" eaLnBrk="1" fontAlgn="base" hangingPunct="1">
              <a:spcBef>
                <a:spcPct val="20000"/>
              </a:spcBef>
              <a:spcAft>
                <a:spcPct val="0"/>
              </a:spcAft>
              <a:buChar char="»"/>
              <a:defRPr sz="1200">
                <a:solidFill>
                  <a:schemeClr val="tx1"/>
                </a:solidFill>
                <a:latin typeface="+mn-lt"/>
              </a:defRPr>
            </a:lvl9pPr>
          </a:lstStyle>
          <a:p>
            <a:pPr lvl="1"/>
            <a:r>
              <a:rPr lang="en-US" kern="0" dirty="0" smtClean="0"/>
              <a:t>Limitations on Crime Prevention</a:t>
            </a:r>
          </a:p>
          <a:p>
            <a:pPr lvl="1"/>
            <a:r>
              <a:rPr lang="en-US" kern="0" dirty="0" smtClean="0"/>
              <a:t>Frequency of Crime and Violence at School</a:t>
            </a:r>
          </a:p>
          <a:p>
            <a:pPr lvl="1"/>
            <a:r>
              <a:rPr lang="en-US" kern="0" dirty="0" smtClean="0"/>
              <a:t>Incidents</a:t>
            </a:r>
          </a:p>
          <a:p>
            <a:pPr lvl="1"/>
            <a:r>
              <a:rPr lang="en-US" kern="0" dirty="0" smtClean="0"/>
              <a:t>Disciplinary Problems and Actions</a:t>
            </a:r>
          </a:p>
          <a:p>
            <a:pPr marL="457200" lvl="1" indent="0">
              <a:buFontTx/>
              <a:buNone/>
            </a:pPr>
            <a:endParaRPr lang="en-US" kern="0" dirty="0" smtClean="0"/>
          </a:p>
          <a:p>
            <a:pPr marL="457200" lvl="1" indent="0">
              <a:buFontTx/>
              <a:buNone/>
            </a:pPr>
            <a:endParaRPr lang="en-US" kern="0" dirty="0" smtClean="0"/>
          </a:p>
          <a:p>
            <a:pPr marL="457200" lvl="1" indent="0">
              <a:buFontTx/>
              <a:buNone/>
            </a:pPr>
            <a:endParaRPr lang="en-US" kern="0" dirty="0" smtClean="0"/>
          </a:p>
          <a:p>
            <a:pPr marL="457200" lvl="1" indent="0">
              <a:buFontTx/>
              <a:buNone/>
            </a:pPr>
            <a:endParaRPr lang="en-US" kern="0" dirty="0" smtClean="0"/>
          </a:p>
        </p:txBody>
      </p:sp>
    </p:spTree>
    <p:extLst>
      <p:ext uri="{BB962C8B-B14F-4D97-AF65-F5344CB8AC3E}">
        <p14:creationId xmlns:p14="http://schemas.microsoft.com/office/powerpoint/2010/main" val="51730797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525" y="838200"/>
            <a:ext cx="8848725" cy="533400"/>
          </a:xfrm>
        </p:spPr>
        <p:txBody>
          <a:bodyPr/>
          <a:lstStyle/>
          <a:p>
            <a:pPr lvl="1"/>
            <a:r>
              <a:rPr lang="en-US" sz="2400" dirty="0" smtClean="0"/>
              <a:t>SSOCS Topics for the Conference</a:t>
            </a:r>
            <a:endParaRPr lang="en-US" sz="3200" dirty="0"/>
          </a:p>
        </p:txBody>
      </p:sp>
      <p:sp>
        <p:nvSpPr>
          <p:cNvPr id="3" name="Content Placeholder 2"/>
          <p:cNvSpPr>
            <a:spLocks noGrp="1"/>
          </p:cNvSpPr>
          <p:nvPr>
            <p:ph idx="1"/>
          </p:nvPr>
        </p:nvSpPr>
        <p:spPr>
          <a:xfrm>
            <a:off x="0" y="1295400"/>
            <a:ext cx="9075058" cy="4495800"/>
          </a:xfrm>
        </p:spPr>
        <p:txBody>
          <a:bodyPr/>
          <a:lstStyle/>
          <a:p>
            <a:pPr marL="457200" indent="0">
              <a:buNone/>
            </a:pPr>
            <a:endParaRPr lang="en-US" sz="1200" dirty="0" smtClean="0"/>
          </a:p>
          <a:p>
            <a:pPr marL="457200" indent="0">
              <a:spcAft>
                <a:spcPts val="1800"/>
              </a:spcAft>
              <a:buNone/>
            </a:pPr>
            <a:r>
              <a:rPr lang="en-US" sz="2400" dirty="0" smtClean="0"/>
              <a:t>The survey has a wealth of information</a:t>
            </a:r>
          </a:p>
          <a:p>
            <a:pPr marL="457200" indent="0">
              <a:buNone/>
            </a:pPr>
            <a:r>
              <a:rPr lang="en-US" sz="2400" dirty="0" smtClean="0"/>
              <a:t>Given the purpose of this conference, the presentation will provide more detailed information about security measures implemented by schools, security personnel in schools, and will be limited in focus to estimates by race/ethnicity. </a:t>
            </a:r>
          </a:p>
          <a:p>
            <a:pPr marL="457200" indent="0">
              <a:buNone/>
            </a:pPr>
            <a:endParaRPr lang="en-US" sz="2400" dirty="0"/>
          </a:p>
          <a:p>
            <a:pPr marL="457200" indent="0">
              <a:buNone/>
            </a:pPr>
            <a:r>
              <a:rPr lang="en-US" sz="2400" dirty="0" smtClean="0"/>
              <a:t>Similar information on other school characteristics is available, including percent free or reduced-price lunch and sex.</a:t>
            </a:r>
          </a:p>
          <a:p>
            <a:pPr marL="457200" indent="0">
              <a:buNone/>
            </a:pPr>
            <a:endParaRPr lang="en-US" sz="2400" dirty="0" smtClean="0"/>
          </a:p>
          <a:p>
            <a:pPr marL="457200" indent="0">
              <a:buNone/>
            </a:pPr>
            <a:endParaRPr lang="en-US" sz="1600" dirty="0"/>
          </a:p>
          <a:p>
            <a:pPr marL="685800" indent="-228600"/>
            <a:endParaRPr lang="en-US" sz="1600" dirty="0"/>
          </a:p>
          <a:p>
            <a:pPr marL="685800" indent="-228600"/>
            <a:endParaRPr lang="en-US" sz="1600" dirty="0" smtClean="0"/>
          </a:p>
          <a:p>
            <a:pPr lvl="1"/>
            <a:endParaRPr lang="en-US" sz="1400" dirty="0" smtClean="0"/>
          </a:p>
          <a:p>
            <a:pPr marL="457200" lvl="1" indent="0">
              <a:buNone/>
            </a:pPr>
            <a:endParaRPr lang="en-US" sz="1400" dirty="0"/>
          </a:p>
          <a:p>
            <a:pPr marL="457200" lvl="1" indent="0">
              <a:buNone/>
            </a:pPr>
            <a:endParaRPr lang="en-US" sz="1400" dirty="0" smtClean="0"/>
          </a:p>
          <a:p>
            <a:pPr marL="457200" lvl="1" indent="0">
              <a:buNone/>
            </a:pPr>
            <a:endParaRPr lang="en-US" sz="1400" dirty="0"/>
          </a:p>
          <a:p>
            <a:pPr marL="457200" lvl="1" indent="0">
              <a:buNone/>
            </a:pPr>
            <a:endParaRPr lang="en-US" sz="1400" dirty="0" smtClean="0"/>
          </a:p>
        </p:txBody>
      </p:sp>
      <p:pic>
        <p:nvPicPr>
          <p:cNvPr id="2050" name="Picture 2" descr="Crime &amp; Safety Surveys (CSS)">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72400" y="5715000"/>
            <a:ext cx="1066800" cy="1066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6212543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525" y="914400"/>
            <a:ext cx="8848725" cy="533400"/>
          </a:xfrm>
        </p:spPr>
        <p:txBody>
          <a:bodyPr/>
          <a:lstStyle/>
          <a:p>
            <a:pPr lvl="1"/>
            <a:r>
              <a:rPr lang="en-US" sz="2400" dirty="0" smtClean="0"/>
              <a:t>Security Measures: School Practices and Programs</a:t>
            </a:r>
            <a:r>
              <a:rPr lang="en-US" sz="1800" dirty="0"/>
              <a:t/>
            </a:r>
            <a:br>
              <a:rPr lang="en-US" sz="1800" dirty="0"/>
            </a:br>
            <a:endParaRPr lang="en-US" sz="3200" dirty="0"/>
          </a:p>
        </p:txBody>
      </p:sp>
      <p:sp>
        <p:nvSpPr>
          <p:cNvPr id="3" name="Content Placeholder 2"/>
          <p:cNvSpPr>
            <a:spLocks noGrp="1"/>
          </p:cNvSpPr>
          <p:nvPr>
            <p:ph idx="1"/>
          </p:nvPr>
        </p:nvSpPr>
        <p:spPr>
          <a:xfrm>
            <a:off x="0" y="1371600"/>
            <a:ext cx="9075058" cy="5334000"/>
          </a:xfrm>
          <a:solidFill>
            <a:schemeClr val="bg1"/>
          </a:solidFill>
        </p:spPr>
        <p:txBody>
          <a:bodyPr/>
          <a:lstStyle/>
          <a:p>
            <a:pPr marL="457200" indent="0">
              <a:spcAft>
                <a:spcPts val="1200"/>
              </a:spcAft>
              <a:buNone/>
            </a:pPr>
            <a:r>
              <a:rPr lang="en-US" sz="1600" dirty="0" smtClean="0"/>
              <a:t>During </a:t>
            </a:r>
            <a:r>
              <a:rPr lang="en-US" sz="1600" dirty="0"/>
              <a:t>the 2017–18 school year, was it a practice of your school to do the following?</a:t>
            </a:r>
          </a:p>
          <a:p>
            <a:pPr marL="685800" indent="-228600">
              <a:spcAft>
                <a:spcPts val="600"/>
              </a:spcAft>
            </a:pPr>
            <a:r>
              <a:rPr lang="en-US" sz="1600" dirty="0" smtClean="0"/>
              <a:t>Require </a:t>
            </a:r>
            <a:r>
              <a:rPr lang="en-US" sz="1600" dirty="0"/>
              <a:t>visitors to sign or check in </a:t>
            </a:r>
            <a:r>
              <a:rPr lang="en-US" sz="1600" b="1" dirty="0"/>
              <a:t>and </a:t>
            </a:r>
            <a:r>
              <a:rPr lang="en-US" sz="1600" dirty="0"/>
              <a:t>wear badges</a:t>
            </a:r>
          </a:p>
          <a:p>
            <a:pPr marL="685800" indent="-228600">
              <a:spcAft>
                <a:spcPts val="600"/>
              </a:spcAft>
            </a:pPr>
            <a:r>
              <a:rPr lang="en-US" sz="1600" dirty="0"/>
              <a:t>Control access to school buildings during school </a:t>
            </a:r>
            <a:r>
              <a:rPr lang="en-US" sz="1600" dirty="0" smtClean="0"/>
              <a:t>hours (</a:t>
            </a:r>
            <a:r>
              <a:rPr lang="en-US" sz="1600" dirty="0"/>
              <a:t>e.g., locked or monitored doors, loading docks)</a:t>
            </a:r>
          </a:p>
          <a:p>
            <a:pPr marL="685800" indent="-228600">
              <a:spcAft>
                <a:spcPts val="600"/>
              </a:spcAft>
            </a:pPr>
            <a:r>
              <a:rPr lang="en-US" sz="1600" dirty="0" smtClean="0"/>
              <a:t>Control </a:t>
            </a:r>
            <a:r>
              <a:rPr lang="en-US" sz="1600" dirty="0"/>
              <a:t>access to school grounds during school </a:t>
            </a:r>
            <a:r>
              <a:rPr lang="en-US" sz="1600" dirty="0" smtClean="0"/>
              <a:t>hours (</a:t>
            </a:r>
            <a:r>
              <a:rPr lang="en-US" sz="1600" dirty="0"/>
              <a:t>e.g., locked or monitored gates)</a:t>
            </a:r>
          </a:p>
          <a:p>
            <a:pPr marL="685800" indent="-228600">
              <a:spcAft>
                <a:spcPts val="600"/>
              </a:spcAft>
            </a:pPr>
            <a:r>
              <a:rPr lang="en-US" sz="1600" dirty="0"/>
              <a:t>Require metal detector checks on students every day</a:t>
            </a:r>
          </a:p>
          <a:p>
            <a:pPr marL="685800" indent="-228600">
              <a:spcAft>
                <a:spcPts val="600"/>
              </a:spcAft>
            </a:pPr>
            <a:r>
              <a:rPr lang="en-US" sz="1600" dirty="0"/>
              <a:t>Perform one or more random metal detector checks on </a:t>
            </a:r>
            <a:r>
              <a:rPr lang="en-US" sz="1600" dirty="0" smtClean="0"/>
              <a:t>students</a:t>
            </a:r>
          </a:p>
          <a:p>
            <a:pPr marL="685800" indent="-228600">
              <a:spcAft>
                <a:spcPts val="600"/>
              </a:spcAft>
            </a:pPr>
            <a:r>
              <a:rPr lang="en-US" sz="1600" dirty="0"/>
              <a:t>Equip classrooms with locks so that doors can be locked from the inside</a:t>
            </a:r>
          </a:p>
          <a:p>
            <a:pPr marL="685800" indent="-228600">
              <a:spcAft>
                <a:spcPts val="600"/>
              </a:spcAft>
            </a:pPr>
            <a:r>
              <a:rPr lang="en-US" sz="1600" dirty="0"/>
              <a:t>Close the campus for most or all students during lunch</a:t>
            </a:r>
          </a:p>
          <a:p>
            <a:pPr marL="685800" indent="-228600">
              <a:spcAft>
                <a:spcPts val="600"/>
              </a:spcAft>
            </a:pPr>
            <a:r>
              <a:rPr lang="en-US" sz="1600" dirty="0"/>
              <a:t>Perform one or more random sweeps (e.g., locker checks, dog sniffs) </a:t>
            </a:r>
            <a:r>
              <a:rPr lang="en-US" sz="1600" dirty="0" smtClean="0"/>
              <a:t>for contraband </a:t>
            </a:r>
            <a:r>
              <a:rPr lang="en-US" sz="1600" dirty="0"/>
              <a:t>(e.g., drugs or </a:t>
            </a:r>
            <a:r>
              <a:rPr lang="en-US" sz="1600" dirty="0" smtClean="0"/>
              <a:t>weapons)</a:t>
            </a:r>
            <a:endParaRPr lang="en-US" sz="1600" dirty="0"/>
          </a:p>
          <a:p>
            <a:pPr marL="685800" indent="-228600">
              <a:spcAft>
                <a:spcPts val="600"/>
              </a:spcAft>
            </a:pPr>
            <a:r>
              <a:rPr lang="en-US" sz="1600" dirty="0"/>
              <a:t>Require drug testing for students participating in athletics or </a:t>
            </a:r>
            <a:r>
              <a:rPr lang="en-US" sz="1600" dirty="0" smtClean="0"/>
              <a:t>other extracurricular </a:t>
            </a:r>
            <a:r>
              <a:rPr lang="en-US" sz="1600" dirty="0"/>
              <a:t>activities</a:t>
            </a:r>
          </a:p>
          <a:p>
            <a:pPr marL="685800" indent="-228600">
              <a:spcAft>
                <a:spcPts val="600"/>
              </a:spcAft>
            </a:pPr>
            <a:r>
              <a:rPr lang="en-US" sz="1600" dirty="0"/>
              <a:t>Require students to wear </a:t>
            </a:r>
            <a:r>
              <a:rPr lang="en-US" sz="1600" dirty="0" smtClean="0"/>
              <a:t>uniforms</a:t>
            </a:r>
          </a:p>
          <a:p>
            <a:pPr marL="685800" indent="-228600">
              <a:spcAft>
                <a:spcPts val="600"/>
              </a:spcAft>
            </a:pPr>
            <a:r>
              <a:rPr lang="en-US" sz="1600" dirty="0"/>
              <a:t>Enforce a strict dress code</a:t>
            </a:r>
          </a:p>
          <a:p>
            <a:pPr marL="685800" indent="-228600"/>
            <a:endParaRPr lang="en-US" sz="1600" dirty="0" smtClean="0"/>
          </a:p>
          <a:p>
            <a:pPr lvl="1"/>
            <a:endParaRPr lang="en-US" sz="1400" dirty="0" smtClean="0"/>
          </a:p>
          <a:p>
            <a:pPr marL="457200" lvl="1" indent="0">
              <a:buNone/>
            </a:pPr>
            <a:endParaRPr lang="en-US" sz="1400" dirty="0"/>
          </a:p>
          <a:p>
            <a:pPr marL="457200" lvl="1" indent="0">
              <a:buNone/>
            </a:pPr>
            <a:endParaRPr lang="en-US" sz="1400" dirty="0" smtClean="0"/>
          </a:p>
          <a:p>
            <a:pPr marL="457200" lvl="1" indent="0">
              <a:buNone/>
            </a:pPr>
            <a:endParaRPr lang="en-US" sz="1400" dirty="0"/>
          </a:p>
          <a:p>
            <a:pPr marL="457200" lvl="1" indent="0">
              <a:buNone/>
            </a:pPr>
            <a:endParaRPr lang="en-US" sz="1400" dirty="0" smtClean="0"/>
          </a:p>
        </p:txBody>
      </p:sp>
      <p:pic>
        <p:nvPicPr>
          <p:cNvPr id="2050" name="Picture 2" descr="Crime &amp; Safety Surveys (CSS)">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72400" y="5715000"/>
            <a:ext cx="1066800" cy="1066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8537789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295400"/>
            <a:ext cx="9075058" cy="5410200"/>
          </a:xfrm>
          <a:solidFill>
            <a:schemeClr val="bg1"/>
          </a:solidFill>
        </p:spPr>
        <p:txBody>
          <a:bodyPr/>
          <a:lstStyle/>
          <a:p>
            <a:pPr marL="457200" indent="0">
              <a:spcAft>
                <a:spcPts val="1200"/>
              </a:spcAft>
              <a:buNone/>
            </a:pPr>
            <a:r>
              <a:rPr lang="en-US" sz="1600" dirty="0" smtClean="0"/>
              <a:t>During </a:t>
            </a:r>
            <a:r>
              <a:rPr lang="en-US" sz="1600" dirty="0"/>
              <a:t>the 2017–18 school year, was it a practice of your school to do the following?</a:t>
            </a:r>
          </a:p>
          <a:p>
            <a:pPr marL="685800" indent="-228600">
              <a:spcAft>
                <a:spcPts val="600"/>
              </a:spcAft>
            </a:pPr>
            <a:r>
              <a:rPr lang="en-US" sz="1600" dirty="0" smtClean="0"/>
              <a:t>Provide </a:t>
            </a:r>
            <a:r>
              <a:rPr lang="en-US" sz="1600" dirty="0"/>
              <a:t>school lockers to </a:t>
            </a:r>
            <a:r>
              <a:rPr lang="en-US" sz="1600" dirty="0" smtClean="0"/>
              <a:t>students</a:t>
            </a:r>
          </a:p>
          <a:p>
            <a:pPr marL="685800" indent="-228600">
              <a:spcAft>
                <a:spcPts val="600"/>
              </a:spcAft>
            </a:pPr>
            <a:r>
              <a:rPr lang="en-US" sz="1600" dirty="0"/>
              <a:t>Require clear book bags or ban book bags on school </a:t>
            </a:r>
            <a:r>
              <a:rPr lang="en-US" sz="1600" dirty="0" smtClean="0"/>
              <a:t>grounds</a:t>
            </a:r>
          </a:p>
          <a:p>
            <a:pPr marL="685800" indent="-228600">
              <a:spcAft>
                <a:spcPts val="600"/>
              </a:spcAft>
            </a:pPr>
            <a:r>
              <a:rPr lang="en-US" sz="1600" dirty="0"/>
              <a:t>Have “panic button(s)” or silent alarm(s) that directly connect to </a:t>
            </a:r>
            <a:r>
              <a:rPr lang="en-US" sz="1600" dirty="0" smtClean="0"/>
              <a:t>law enforcement </a:t>
            </a:r>
            <a:r>
              <a:rPr lang="en-US" sz="1600" dirty="0"/>
              <a:t>in the event of an </a:t>
            </a:r>
            <a:r>
              <a:rPr lang="en-US" sz="1600" dirty="0" smtClean="0"/>
              <a:t>incident</a:t>
            </a:r>
          </a:p>
          <a:p>
            <a:pPr marL="685800" indent="-228600">
              <a:spcAft>
                <a:spcPts val="600"/>
              </a:spcAft>
            </a:pPr>
            <a:r>
              <a:rPr lang="en-US" sz="1600" dirty="0"/>
              <a:t>Provide an electronic notification system that automatically notifies parents </a:t>
            </a:r>
            <a:r>
              <a:rPr lang="en-US" sz="1600" dirty="0" smtClean="0"/>
              <a:t>in case </a:t>
            </a:r>
            <a:r>
              <a:rPr lang="en-US" sz="1600" dirty="0"/>
              <a:t>of a school-wide </a:t>
            </a:r>
            <a:r>
              <a:rPr lang="en-US" sz="1600" dirty="0" smtClean="0"/>
              <a:t>emergency</a:t>
            </a:r>
          </a:p>
          <a:p>
            <a:pPr marL="685800" indent="-228600">
              <a:spcAft>
                <a:spcPts val="600"/>
              </a:spcAft>
            </a:pPr>
            <a:r>
              <a:rPr lang="en-US" sz="1600" dirty="0"/>
              <a:t>Provide a structured anonymous threat reporting system (e.g., </a:t>
            </a:r>
            <a:r>
              <a:rPr lang="en-US" sz="1600" dirty="0" smtClean="0"/>
              <a:t>online submission</a:t>
            </a:r>
            <a:r>
              <a:rPr lang="en-US" sz="1600" dirty="0"/>
              <a:t>, telephone hotline, or written submission via drop box</a:t>
            </a:r>
            <a:r>
              <a:rPr lang="en-US" sz="1600" dirty="0" smtClean="0"/>
              <a:t>)</a:t>
            </a:r>
          </a:p>
          <a:p>
            <a:pPr marL="685800" indent="-228600">
              <a:spcAft>
                <a:spcPts val="600"/>
              </a:spcAft>
            </a:pPr>
            <a:r>
              <a:rPr lang="en-US" sz="1600" dirty="0"/>
              <a:t>Require students to wear badges or picture </a:t>
            </a:r>
            <a:r>
              <a:rPr lang="en-US" sz="1600" dirty="0" smtClean="0"/>
              <a:t>IDs</a:t>
            </a:r>
          </a:p>
          <a:p>
            <a:pPr marL="685800" indent="-228600">
              <a:spcAft>
                <a:spcPts val="600"/>
              </a:spcAft>
            </a:pPr>
            <a:r>
              <a:rPr lang="en-US" sz="1600" dirty="0"/>
              <a:t>Require faculty and staff to wear badges or picture </a:t>
            </a:r>
            <a:r>
              <a:rPr lang="en-US" sz="1600" dirty="0" smtClean="0"/>
              <a:t>IDs</a:t>
            </a:r>
          </a:p>
          <a:p>
            <a:pPr marL="685800" indent="-228600">
              <a:spcAft>
                <a:spcPts val="600"/>
              </a:spcAft>
            </a:pPr>
            <a:r>
              <a:rPr lang="en-US" sz="1600" dirty="0"/>
              <a:t>Use one or more security cameras to monitor the </a:t>
            </a:r>
            <a:r>
              <a:rPr lang="en-US" sz="1600" dirty="0" smtClean="0"/>
              <a:t>school</a:t>
            </a:r>
          </a:p>
          <a:p>
            <a:pPr marL="685800" indent="-228600">
              <a:spcAft>
                <a:spcPts val="600"/>
              </a:spcAft>
            </a:pPr>
            <a:r>
              <a:rPr lang="en-US" sz="1600" dirty="0"/>
              <a:t>Provide two-way radios to any </a:t>
            </a:r>
            <a:r>
              <a:rPr lang="en-US" sz="1600" dirty="0" smtClean="0"/>
              <a:t>staff</a:t>
            </a:r>
          </a:p>
          <a:p>
            <a:pPr marL="685800" indent="-228600">
              <a:spcAft>
                <a:spcPts val="600"/>
              </a:spcAft>
            </a:pPr>
            <a:r>
              <a:rPr lang="en-US" sz="1600" spc="-50" dirty="0"/>
              <a:t>Prohibit non-academic use of cell phones or smartphones during school hours</a:t>
            </a:r>
            <a:endParaRPr lang="en-US" sz="1600" spc="-50" dirty="0" smtClean="0"/>
          </a:p>
          <a:p>
            <a:pPr lvl="1"/>
            <a:endParaRPr lang="en-US" sz="1400" dirty="0" smtClean="0"/>
          </a:p>
          <a:p>
            <a:pPr marL="457200" lvl="1" indent="0">
              <a:buNone/>
            </a:pPr>
            <a:endParaRPr lang="en-US" sz="1400" dirty="0"/>
          </a:p>
          <a:p>
            <a:pPr marL="457200" lvl="1" indent="0">
              <a:buNone/>
            </a:pPr>
            <a:endParaRPr lang="en-US" sz="1400" dirty="0" smtClean="0"/>
          </a:p>
          <a:p>
            <a:pPr marL="457200" lvl="1" indent="0">
              <a:buNone/>
            </a:pPr>
            <a:endParaRPr lang="en-US" sz="1400" dirty="0"/>
          </a:p>
          <a:p>
            <a:pPr marL="457200" lvl="1" indent="0">
              <a:buNone/>
            </a:pPr>
            <a:endParaRPr lang="en-US" sz="1400" dirty="0" smtClean="0"/>
          </a:p>
        </p:txBody>
      </p:sp>
      <p:pic>
        <p:nvPicPr>
          <p:cNvPr id="2050" name="Picture 2" descr="Crime &amp; Safety Surveys (CSS)">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72400" y="5715000"/>
            <a:ext cx="1066800" cy="1066800"/>
          </a:xfrm>
          <a:prstGeom prst="rect">
            <a:avLst/>
          </a:prstGeom>
          <a:noFill/>
          <a:extLst>
            <a:ext uri="{909E8E84-426E-40DD-AFC4-6F175D3DCCD1}">
              <a14:hiddenFill xmlns:a14="http://schemas.microsoft.com/office/drawing/2010/main">
                <a:solidFill>
                  <a:srgbClr val="FFFFFF"/>
                </a:solidFill>
              </a14:hiddenFill>
            </a:ext>
          </a:extLst>
        </p:spPr>
      </p:pic>
      <p:sp>
        <p:nvSpPr>
          <p:cNvPr id="7" name="Title 1"/>
          <p:cNvSpPr txBox="1">
            <a:spLocks/>
          </p:cNvSpPr>
          <p:nvPr/>
        </p:nvSpPr>
        <p:spPr bwMode="auto">
          <a:xfrm>
            <a:off x="-9525" y="876300"/>
            <a:ext cx="8848725"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400" b="1">
                <a:solidFill>
                  <a:schemeClr val="tx2"/>
                </a:solidFill>
                <a:latin typeface="+mj-lt"/>
                <a:ea typeface="+mj-ea"/>
                <a:cs typeface="+mj-cs"/>
              </a:defRPr>
            </a:lvl1pPr>
            <a:lvl2pPr algn="l" rtl="0" eaLnBrk="1" fontAlgn="base" hangingPunct="1">
              <a:spcBef>
                <a:spcPct val="0"/>
              </a:spcBef>
              <a:spcAft>
                <a:spcPct val="0"/>
              </a:spcAft>
              <a:defRPr sz="3400" b="1">
                <a:solidFill>
                  <a:schemeClr val="tx2"/>
                </a:solidFill>
                <a:latin typeface="Arial Narrow" charset="0"/>
              </a:defRPr>
            </a:lvl2pPr>
            <a:lvl3pPr algn="l" rtl="0" eaLnBrk="1" fontAlgn="base" hangingPunct="1">
              <a:spcBef>
                <a:spcPct val="0"/>
              </a:spcBef>
              <a:spcAft>
                <a:spcPct val="0"/>
              </a:spcAft>
              <a:defRPr sz="3400" b="1">
                <a:solidFill>
                  <a:schemeClr val="tx2"/>
                </a:solidFill>
                <a:latin typeface="Arial Narrow" charset="0"/>
              </a:defRPr>
            </a:lvl3pPr>
            <a:lvl4pPr algn="l" rtl="0" eaLnBrk="1" fontAlgn="base" hangingPunct="1">
              <a:spcBef>
                <a:spcPct val="0"/>
              </a:spcBef>
              <a:spcAft>
                <a:spcPct val="0"/>
              </a:spcAft>
              <a:defRPr sz="3400" b="1">
                <a:solidFill>
                  <a:schemeClr val="tx2"/>
                </a:solidFill>
                <a:latin typeface="Arial Narrow" charset="0"/>
              </a:defRPr>
            </a:lvl4pPr>
            <a:lvl5pPr algn="l" rtl="0" eaLnBrk="1" fontAlgn="base" hangingPunct="1">
              <a:spcBef>
                <a:spcPct val="0"/>
              </a:spcBef>
              <a:spcAft>
                <a:spcPct val="0"/>
              </a:spcAft>
              <a:defRPr sz="3400" b="1">
                <a:solidFill>
                  <a:schemeClr val="tx2"/>
                </a:solidFill>
                <a:latin typeface="Arial Narrow" charset="0"/>
              </a:defRPr>
            </a:lvl5pPr>
            <a:lvl6pPr marL="457200" algn="l" rtl="0" eaLnBrk="1" fontAlgn="base" hangingPunct="1">
              <a:spcBef>
                <a:spcPct val="0"/>
              </a:spcBef>
              <a:spcAft>
                <a:spcPct val="0"/>
              </a:spcAft>
              <a:defRPr sz="3400" b="1">
                <a:solidFill>
                  <a:schemeClr val="tx2"/>
                </a:solidFill>
                <a:latin typeface="Arial Narrow" charset="0"/>
              </a:defRPr>
            </a:lvl6pPr>
            <a:lvl7pPr marL="914400" algn="l" rtl="0" eaLnBrk="1" fontAlgn="base" hangingPunct="1">
              <a:spcBef>
                <a:spcPct val="0"/>
              </a:spcBef>
              <a:spcAft>
                <a:spcPct val="0"/>
              </a:spcAft>
              <a:defRPr sz="3400" b="1">
                <a:solidFill>
                  <a:schemeClr val="tx2"/>
                </a:solidFill>
                <a:latin typeface="Arial Narrow" charset="0"/>
              </a:defRPr>
            </a:lvl7pPr>
            <a:lvl8pPr marL="1371600" algn="l" rtl="0" eaLnBrk="1" fontAlgn="base" hangingPunct="1">
              <a:spcBef>
                <a:spcPct val="0"/>
              </a:spcBef>
              <a:spcAft>
                <a:spcPct val="0"/>
              </a:spcAft>
              <a:defRPr sz="3400" b="1">
                <a:solidFill>
                  <a:schemeClr val="tx2"/>
                </a:solidFill>
                <a:latin typeface="Arial Narrow" charset="0"/>
              </a:defRPr>
            </a:lvl8pPr>
            <a:lvl9pPr marL="1828800" algn="l" rtl="0" eaLnBrk="1" fontAlgn="base" hangingPunct="1">
              <a:spcBef>
                <a:spcPct val="0"/>
              </a:spcBef>
              <a:spcAft>
                <a:spcPct val="0"/>
              </a:spcAft>
              <a:defRPr sz="3400" b="1">
                <a:solidFill>
                  <a:schemeClr val="tx2"/>
                </a:solidFill>
                <a:latin typeface="Arial Narrow" charset="0"/>
              </a:defRPr>
            </a:lvl9pPr>
          </a:lstStyle>
          <a:p>
            <a:pPr marL="0" lvl="1"/>
            <a:r>
              <a:rPr lang="en-US" sz="2400" kern="0" dirty="0" smtClean="0"/>
              <a:t>Security Measures: School Practices and Programs – Continued </a:t>
            </a:r>
            <a:r>
              <a:rPr lang="en-US" sz="1800" kern="0" dirty="0" smtClean="0"/>
              <a:t/>
            </a:r>
            <a:br>
              <a:rPr lang="en-US" sz="1800" kern="0" dirty="0" smtClean="0"/>
            </a:br>
            <a:endParaRPr lang="en-US" sz="3200" kern="0" dirty="0"/>
          </a:p>
        </p:txBody>
      </p:sp>
    </p:spTree>
    <p:extLst>
      <p:ext uri="{BB962C8B-B14F-4D97-AF65-F5344CB8AC3E}">
        <p14:creationId xmlns:p14="http://schemas.microsoft.com/office/powerpoint/2010/main" val="428473998"/>
      </p:ext>
    </p:extLst>
  </p:cSld>
  <p:clrMapOvr>
    <a:masterClrMapping/>
  </p:clrMapOvr>
  <p:timing>
    <p:tnLst>
      <p:par>
        <p:cTn id="1" dur="indefinite" restart="never" nodeType="tmRoot"/>
      </p:par>
    </p:tnLst>
  </p:timing>
</p:sld>
</file>

<file path=ppt/theme/theme1.xml><?xml version="1.0" encoding="utf-8"?>
<a:theme xmlns:a="http://schemas.openxmlformats.org/drawingml/2006/main" name="NCES_PPT_Template">
  <a:themeElements>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Theme">
      <a:majorFont>
        <a:latin typeface="Arial Narrow"/>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charset="0"/>
          </a:defRPr>
        </a:defPPr>
      </a:lstStyle>
    </a:lnDef>
  </a:objectDefaults>
  <a:extraClrSchemeLst>
    <a:extraClrScheme>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 Them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 Them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 Them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Them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 Them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Them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 Them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NCES_PPT_Template</Template>
  <TotalTime>31046</TotalTime>
  <Words>1851</Words>
  <Application>Microsoft Office PowerPoint</Application>
  <PresentationFormat>On-screen Show (4:3)</PresentationFormat>
  <Paragraphs>381</Paragraphs>
  <Slides>22</Slides>
  <Notes>22</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22</vt:i4>
      </vt:variant>
    </vt:vector>
  </HeadingPairs>
  <TitlesOfParts>
    <vt:vector size="24" baseType="lpstr">
      <vt:lpstr>NCES_PPT_Template</vt:lpstr>
      <vt:lpstr>Photo Editor Photo</vt:lpstr>
      <vt:lpstr>   School Survey on Crime and Safety (SSOCS)   Chris Chapman Association Commissioner – Sample Surveys Division  Rachel Hansen Project Officer – School Crime Surveys  National Center for Education Statistics  School Security: Identifying and Addressing Sources of Inequity October 23rd, 2018 </vt:lpstr>
      <vt:lpstr>PowerPoint Presentation</vt:lpstr>
      <vt:lpstr>SSOCS - Primary purpose</vt:lpstr>
      <vt:lpstr>SSOCS-Background</vt:lpstr>
      <vt:lpstr>SSOCS:2018 Data Collection</vt:lpstr>
      <vt:lpstr>SSOCS – Topics</vt:lpstr>
      <vt:lpstr>SSOCS Topics for the Conference</vt:lpstr>
      <vt:lpstr>Security Measures: School Practices and Programs </vt:lpstr>
      <vt:lpstr>PowerPoint Presentation</vt:lpstr>
      <vt:lpstr>PowerPoint Presentation</vt:lpstr>
      <vt:lpstr>Security Measures: School Security Staff </vt:lpstr>
      <vt:lpstr>Security Measures: School Security Staff – Continued  </vt:lpstr>
      <vt:lpstr>  Security Measures: School Security Staff – Continued  </vt:lpstr>
      <vt:lpstr>  Security Measures: School Security Staff – Continued  </vt:lpstr>
      <vt:lpstr>Security Measures Findings</vt:lpstr>
      <vt:lpstr>  Percentage of public schools that monitored students in specified ways, by percent combined minority enrollment: School year 2015-16 </vt:lpstr>
      <vt:lpstr>  Percentage of public schools that used specified practices, by percent combined minority enrollment: School year 2015-16 </vt:lpstr>
      <vt:lpstr>  Percentage of public schools that used specified practices, by percent combined minority enrollment: School year 2015-16 </vt:lpstr>
      <vt:lpstr>Percentage of public schools with a written plan for procedures to be performed in selected scenarios: School year 2015–16</vt:lpstr>
      <vt:lpstr>Among public schools with sworn officers at least once a week, percentage with officers with specific items, by school level, item, and percent combined enrollment of minority subgroups: School year 2015–16</vt:lpstr>
      <vt:lpstr>Data Collection Issues</vt:lpstr>
      <vt:lpstr>PowerPoint Presentation</vt:lpstr>
    </vt:vector>
  </TitlesOfParts>
  <Company>U.S. Department of Education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Malley, Lydia</dc:creator>
  <cp:lastModifiedBy>Hansen, Rachel</cp:lastModifiedBy>
  <cp:revision>264</cp:revision>
  <cp:lastPrinted>2018-10-12T21:14:46Z</cp:lastPrinted>
  <dcterms:created xsi:type="dcterms:W3CDTF">2015-09-04T15:17:31Z</dcterms:created>
  <dcterms:modified xsi:type="dcterms:W3CDTF">2018-10-19T11:38:03Z</dcterms:modified>
</cp:coreProperties>
</file>